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17"/>
  </p:notesMasterIdLst>
  <p:handoutMasterIdLst>
    <p:handoutMasterId r:id="rId18"/>
  </p:handoutMasterIdLst>
  <p:sldIdLst>
    <p:sldId id="257" r:id="rId2"/>
    <p:sldId id="263" r:id="rId3"/>
    <p:sldId id="260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2" r:id="rId12"/>
    <p:sldId id="273" r:id="rId13"/>
    <p:sldId id="274" r:id="rId14"/>
    <p:sldId id="27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D433"/>
    <a:srgbClr val="CC00CC"/>
    <a:srgbClr val="6699FF"/>
    <a:srgbClr val="FF5050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2641A86-FBF4-4831-9FF4-7B487F3492D7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713F8BB-B1B5-4D35-A08C-A275931309FC}" type="datetime1">
              <a:rPr lang="fr-FR" smtClean="0"/>
              <a:t>03/09/2021</a:t>
            </a:fld>
            <a:endParaRPr lang="en-US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"/>
              <a:t>Modifiez les styles du texte du masque</a:t>
            </a:r>
            <a:endParaRPr lang="en-US"/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pPr rtl="0"/>
            <a:fld id="{EABA18A1-B72F-49DD-8A51-DC4A9B10C77C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117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3CD2423-DC0C-47A2-8916-10643EB35EC9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67575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3CD2423-DC0C-47A2-8916-10643EB35EC9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304894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3CD2423-DC0C-47A2-8916-10643EB35EC9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674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3CD2423-DC0C-47A2-8916-10643EB35EC9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717829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3CD2423-DC0C-47A2-8916-10643EB35EC9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57645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3CD2423-DC0C-47A2-8916-10643EB35EC9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81008"/>
      </p:ext>
    </p:extLst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7A74DDF-14B3-4359-B246-DC1DC867FD8F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93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2DB94D9-FA33-4622-B5B0-3A212B55AFC9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467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3CD2423-DC0C-47A2-8916-10643EB35EC9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488611"/>
      </p:ext>
    </p:extLst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810B38C-D4F5-42C2-967A-0B7FC97B2621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07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6C9646D-2F82-4FD6-98A1-C2A4C26D0529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39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3CD2423-DC0C-47A2-8916-10643EB35EC9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809765"/>
      </p:ext>
    </p:extLst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7E81F3-FFCD-4236-B158-26C78CAC6E11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04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A97361A-7C50-452A-9761-2F2CCDC29838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pPr rtl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840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208F8F-9785-4D7E-B2D7-6FB9149CAF24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806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fld id="{33CD2423-DC0C-47A2-8916-10643EB35EC9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87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slide" Target="slide2.xml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slide" Target="slide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" Target="slide2.xml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image" Target="../media/image2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slide" Target="slide13.xml"/><Relationship Id="rId4" Type="http://schemas.openxmlformats.org/officeDocument/2006/relationships/slide" Target="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xfam.org/fr/communiques-presse/le-nombre-de-personnes-souffrant-de-la-famine-multiplie-par-six-depuis-le-debu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unicef.fr/article/dans-le-monde-de-plus-en-plus-de-personnes-souffrent-de-la-faim" TargetMode="Externa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ctioncontrelafaim.org/a-la-une/quest-ce-que-la-malnutritio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fr/news/item/13-07-2020-as-more-go-hungry-and-malnutrition-persists-achieving-zero-hunger-by-2030-in-doubt-un-report-warns#:~:text=La%20derni%C3%A8re%20%C3%A9dition%20de%20L,60%20millions%20en%20cinq%20ans" TargetMode="Externa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fr" dirty="0"/>
              <a:t>P3 : Réalisez une étude de santé publique</a:t>
            </a:r>
            <a:endParaRPr lang="fr" sz="8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fr" sz="2400" dirty="0">
                <a:solidFill>
                  <a:srgbClr val="FF5050"/>
                </a:solidFill>
              </a:rPr>
              <a:t>SOUTENANCE - Julien TRAN</a:t>
            </a:r>
          </a:p>
        </p:txBody>
      </p:sp>
      <p:pic>
        <p:nvPicPr>
          <p:cNvPr id="5" name="Image 4" descr="Image contenant un bâtiment, un siège, un banc, un côté&#10;&#10;Description générée automatiquement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A98436-8E9F-4862-8F41-5DE6B698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B78EB55-A7DB-48C8-8128-30C7930A5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43" y="912151"/>
            <a:ext cx="7800513" cy="818994"/>
          </a:xfrm>
        </p:spPr>
        <p:txBody>
          <a:bodyPr/>
          <a:lstStyle/>
          <a:p>
            <a:pPr algn="ctr"/>
            <a:r>
              <a:rPr lang="fr-FR" dirty="0"/>
              <a:t>2/ Analyse des causes de la faim dans le monde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9155DDFA-7AAA-41BE-A080-465C2999F28A}"/>
              </a:ext>
            </a:extLst>
          </p:cNvPr>
          <p:cNvGrpSpPr/>
          <p:nvPr/>
        </p:nvGrpSpPr>
        <p:grpSpPr>
          <a:xfrm>
            <a:off x="1233138" y="2682476"/>
            <a:ext cx="4621064" cy="3200400"/>
            <a:chOff x="691600" y="2487168"/>
            <a:chExt cx="4621064" cy="32004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19037F-010A-4F00-975A-CDC925A4A22B}"/>
                </a:ext>
              </a:extLst>
            </p:cNvPr>
            <p:cNvSpPr/>
            <p:nvPr/>
          </p:nvSpPr>
          <p:spPr>
            <a:xfrm>
              <a:off x="691600" y="2994274"/>
              <a:ext cx="4621064" cy="26932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Wingdings 3" charset="2"/>
                <a:buNone/>
              </a:pPr>
              <a:r>
                <a:rPr lang="fr-FR" sz="1600" dirty="0"/>
                <a:t>Population totale en 2013 : </a:t>
              </a:r>
              <a:r>
                <a:rPr lang="fr-FR" sz="1600" b="1" u="sng" dirty="0"/>
                <a:t>6, 9 M</a:t>
              </a:r>
              <a:r>
                <a:rPr lang="fr-FR" sz="1600" b="1" dirty="0"/>
                <a:t> </a:t>
              </a:r>
              <a:endParaRPr lang="fr-FR" sz="1600" dirty="0"/>
            </a:p>
            <a:p>
              <a:pPr marL="0" indent="0">
                <a:buFont typeface="Wingdings 3" charset="2"/>
                <a:buNone/>
              </a:pPr>
              <a:endParaRPr lang="fr-FR" sz="1600" dirty="0"/>
            </a:p>
            <a:p>
              <a:pPr marL="0" indent="0">
                <a:buFont typeface="Wingdings 3" charset="2"/>
                <a:buNone/>
              </a:pPr>
              <a:r>
                <a:rPr lang="fr-FR" sz="1600" dirty="0"/>
                <a:t>Disponibilité intérieure mondiale des produits végétaux en kcal : </a:t>
              </a:r>
              <a:r>
                <a:rPr lang="fr-FR" sz="1600" b="1" u="sng" dirty="0"/>
                <a:t>1,2E+16 Kcal </a:t>
              </a:r>
              <a:endParaRPr lang="fr-FR" sz="1600" dirty="0"/>
            </a:p>
            <a:p>
              <a:pPr marL="0" indent="0">
                <a:buFont typeface="Wingdings 3" charset="2"/>
                <a:buNone/>
              </a:pPr>
              <a:endParaRPr lang="fr-FR" sz="1600" dirty="0"/>
            </a:p>
            <a:p>
              <a:pPr>
                <a:buFont typeface="Wingdings" panose="05000000000000000000" pitchFamily="2" charset="2"/>
                <a:buChar char="Ø"/>
              </a:pPr>
              <a:r>
                <a:rPr lang="fr-FR" sz="1600" dirty="0"/>
                <a:t> permet de nourrir </a:t>
              </a:r>
              <a:r>
                <a:rPr lang="fr-FR" sz="1600" b="1" u="sng" dirty="0"/>
                <a:t>~ 2 fois la population mondiale</a:t>
              </a:r>
              <a:r>
                <a:rPr lang="fr-FR" sz="1600" dirty="0"/>
                <a:t> </a:t>
              </a:r>
            </a:p>
            <a:p>
              <a:pPr marL="0" indent="0">
                <a:buNone/>
              </a:pPr>
              <a:endParaRPr lang="fr-FR" sz="1600" dirty="0"/>
            </a:p>
            <a:p>
              <a:pPr marL="0" indent="0">
                <a:buNone/>
              </a:pPr>
              <a:r>
                <a:rPr lang="fr-FR" sz="1600" dirty="0"/>
                <a:t>Le % d’humains sous-alimentée est de </a:t>
              </a:r>
              <a:r>
                <a:rPr lang="fr-FR" sz="1600" b="1" u="sng" dirty="0"/>
                <a:t>10,6%</a:t>
              </a:r>
              <a:r>
                <a:rPr lang="fr-FR" sz="1600" dirty="0"/>
                <a:t>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B44E0F-447C-4FCD-9715-4EBA83F388AF}"/>
                </a:ext>
              </a:extLst>
            </p:cNvPr>
            <p:cNvSpPr/>
            <p:nvPr/>
          </p:nvSpPr>
          <p:spPr>
            <a:xfrm>
              <a:off x="691600" y="2487168"/>
              <a:ext cx="4621064" cy="50710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Wingdings 3" charset="2"/>
                <a:buNone/>
              </a:pPr>
              <a:r>
                <a:rPr lang="fr-FR" sz="1600" b="1" dirty="0">
                  <a:solidFill>
                    <a:schemeClr val="tx1"/>
                  </a:solidFill>
                </a:rPr>
                <a:t>Disponibilité intérieure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D854476-DC82-4E78-8F81-F7A168727C8F}"/>
              </a:ext>
            </a:extLst>
          </p:cNvPr>
          <p:cNvGrpSpPr/>
          <p:nvPr/>
        </p:nvGrpSpPr>
        <p:grpSpPr>
          <a:xfrm>
            <a:off x="6177142" y="2682476"/>
            <a:ext cx="4621064" cy="3200400"/>
            <a:chOff x="691600" y="2487168"/>
            <a:chExt cx="4621064" cy="32004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E56D957-44B5-43FF-A455-D28EB8D80C2B}"/>
                </a:ext>
              </a:extLst>
            </p:cNvPr>
            <p:cNvSpPr/>
            <p:nvPr/>
          </p:nvSpPr>
          <p:spPr>
            <a:xfrm>
              <a:off x="691600" y="2994274"/>
              <a:ext cx="4621064" cy="26932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Wingdings 3" charset="2"/>
                <a:buNone/>
              </a:pPr>
              <a:r>
                <a:rPr lang="fr-FR" sz="1600" dirty="0"/>
                <a:t>Les aliments pour animaux et les pertes des produits végétaux permettent de nourrir ~ </a:t>
              </a:r>
              <a:r>
                <a:rPr lang="fr-FR" sz="1600" b="1" u="sng" dirty="0"/>
                <a:t>30% de la population mondiale</a:t>
              </a:r>
              <a:endParaRPr lang="fr-FR" sz="1600" dirty="0"/>
            </a:p>
            <a:p>
              <a:pPr marL="0" indent="0">
                <a:buFont typeface="Wingdings 3" charset="2"/>
                <a:buNone/>
              </a:pPr>
              <a:endParaRPr lang="fr-FR" sz="1600" dirty="0"/>
            </a:p>
            <a:p>
              <a:r>
                <a:rPr lang="fr-FR" sz="1600" dirty="0"/>
                <a:t>Le % des céréales destiné à alimenter les animaux est de </a:t>
              </a:r>
              <a:r>
                <a:rPr lang="fr-FR" sz="1600" b="1" u="sng" dirty="0"/>
                <a:t>39%</a:t>
              </a:r>
              <a:r>
                <a:rPr lang="fr-FR" sz="1600" dirty="0"/>
                <a:t> </a:t>
              </a:r>
            </a:p>
            <a:p>
              <a:endParaRPr lang="fr-FR" sz="1600" dirty="0"/>
            </a:p>
            <a:p>
              <a:r>
                <a:rPr lang="fr-FR" sz="1600" dirty="0"/>
                <a:t>Si les USA diminuaient de 10% la production de produits destinés aux animaux = </a:t>
              </a:r>
              <a:r>
                <a:rPr lang="fr-FR" sz="1600" b="1" u="sng" dirty="0"/>
                <a:t>14 M  tonnes de céréales </a:t>
              </a:r>
              <a:endParaRPr lang="fr-FR" sz="16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6C4DB2F-F69C-4DAC-8311-4E1B2371DD9D}"/>
                </a:ext>
              </a:extLst>
            </p:cNvPr>
            <p:cNvSpPr/>
            <p:nvPr/>
          </p:nvSpPr>
          <p:spPr>
            <a:xfrm>
              <a:off x="691600" y="2487168"/>
              <a:ext cx="4621064" cy="50710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Wingdings 3" charset="2"/>
                <a:buNone/>
              </a:pPr>
              <a:r>
                <a:rPr lang="fr-FR" sz="1600" b="1" dirty="0">
                  <a:solidFill>
                    <a:schemeClr val="tx1"/>
                  </a:solidFill>
                </a:rPr>
                <a:t>Aliments pour animaux</a:t>
              </a:r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42902763-DA5A-449D-994C-F999237CE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665" y="2050742"/>
            <a:ext cx="750888" cy="102705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6BF2A40-5252-464D-9BE1-EF225F317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26" y="2411340"/>
            <a:ext cx="662115" cy="66645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45AAAC7-88A2-4471-AFCB-FDB0D84CA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052" y="2411340"/>
            <a:ext cx="662115" cy="666452"/>
          </a:xfrm>
          <a:prstGeom prst="rect">
            <a:avLst/>
          </a:prstGeom>
        </p:spPr>
      </p:pic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F851B29A-0F8C-4A23-82D7-6B0F68B9499F}"/>
              </a:ext>
            </a:extLst>
          </p:cNvPr>
          <p:cNvSpPr txBox="1">
            <a:spLocks/>
          </p:cNvSpPr>
          <p:nvPr/>
        </p:nvSpPr>
        <p:spPr>
          <a:xfrm>
            <a:off x="3543670" y="6014362"/>
            <a:ext cx="4272268" cy="651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1400" dirty="0"/>
              <a:t>1kg céréales = 3000 Kcal // 0,83 kg = 2500 kcal</a:t>
            </a:r>
          </a:p>
          <a:p>
            <a:pPr marL="0" indent="0">
              <a:buFont typeface="Wingdings 3" charset="2"/>
              <a:buNone/>
            </a:pPr>
            <a:r>
              <a:rPr lang="fr-FR" sz="1400" dirty="0"/>
              <a:t>14 000 000 / 0,83 = </a:t>
            </a:r>
            <a:r>
              <a:rPr lang="fr-FR" sz="1400" b="1" dirty="0"/>
              <a:t>16,9 M de personnes</a:t>
            </a:r>
          </a:p>
          <a:p>
            <a:pPr marL="0" indent="0">
              <a:buFont typeface="Wingdings 3" charset="2"/>
              <a:buNone/>
            </a:pPr>
            <a:endParaRPr lang="fr-FR" sz="1400" dirty="0"/>
          </a:p>
        </p:txBody>
      </p:sp>
      <p:sp>
        <p:nvSpPr>
          <p:cNvPr id="9" name="Flèche : angle droit 8">
            <a:extLst>
              <a:ext uri="{FF2B5EF4-FFF2-40B4-BE49-F238E27FC236}">
                <a16:creationId xmlns:a16="http://schemas.microsoft.com/office/drawing/2014/main" id="{965C4427-8A49-4D78-89C0-F2626FE5E904}"/>
              </a:ext>
            </a:extLst>
          </p:cNvPr>
          <p:cNvSpPr/>
          <p:nvPr/>
        </p:nvSpPr>
        <p:spPr>
          <a:xfrm rot="16200000" flipH="1">
            <a:off x="8283261" y="5512768"/>
            <a:ext cx="580067" cy="132028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avec coins arrondis en diagonale 10">
            <a:extLst>
              <a:ext uri="{FF2B5EF4-FFF2-40B4-BE49-F238E27FC236}">
                <a16:creationId xmlns:a16="http://schemas.microsoft.com/office/drawing/2014/main" id="{2704BCC5-0BA3-4EAF-925C-2D490FCDAF80}"/>
              </a:ext>
            </a:extLst>
          </p:cNvPr>
          <p:cNvSpPr/>
          <p:nvPr/>
        </p:nvSpPr>
        <p:spPr>
          <a:xfrm>
            <a:off x="4799606" y="3413495"/>
            <a:ext cx="435006" cy="318777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Q1</a:t>
            </a:r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86925AAB-2F42-420D-8484-0F75630180CF}"/>
              </a:ext>
            </a:extLst>
          </p:cNvPr>
          <p:cNvSpPr/>
          <p:nvPr/>
        </p:nvSpPr>
        <p:spPr>
          <a:xfrm>
            <a:off x="4631428" y="4217226"/>
            <a:ext cx="435006" cy="318777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Q6</a:t>
            </a:r>
          </a:p>
        </p:txBody>
      </p:sp>
      <p:sp>
        <p:nvSpPr>
          <p:cNvPr id="33" name="Rectangle : avec coins arrondis en diagonale 32">
            <a:extLst>
              <a:ext uri="{FF2B5EF4-FFF2-40B4-BE49-F238E27FC236}">
                <a16:creationId xmlns:a16="http://schemas.microsoft.com/office/drawing/2014/main" id="{4C0B209D-FB2B-4B54-8337-93CA15AF377B}"/>
              </a:ext>
            </a:extLst>
          </p:cNvPr>
          <p:cNvSpPr/>
          <p:nvPr/>
        </p:nvSpPr>
        <p:spPr>
          <a:xfrm>
            <a:off x="2431124" y="4980273"/>
            <a:ext cx="435006" cy="318777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Q7</a:t>
            </a:r>
          </a:p>
        </p:txBody>
      </p:sp>
      <p:sp>
        <p:nvSpPr>
          <p:cNvPr id="34" name="Rectangle : avec coins arrondis en diagonale 33">
            <a:extLst>
              <a:ext uri="{FF2B5EF4-FFF2-40B4-BE49-F238E27FC236}">
                <a16:creationId xmlns:a16="http://schemas.microsoft.com/office/drawing/2014/main" id="{62D833BB-11BA-4FD5-9660-0B74C72DBC95}"/>
              </a:ext>
            </a:extLst>
          </p:cNvPr>
          <p:cNvSpPr/>
          <p:nvPr/>
        </p:nvSpPr>
        <p:spPr>
          <a:xfrm>
            <a:off x="5166804" y="5006956"/>
            <a:ext cx="538275" cy="318777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Q10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D17A0329-6D06-403B-9604-436EAAB17668}"/>
              </a:ext>
            </a:extLst>
          </p:cNvPr>
          <p:cNvGrpSpPr/>
          <p:nvPr/>
        </p:nvGrpSpPr>
        <p:grpSpPr>
          <a:xfrm>
            <a:off x="850076" y="1883464"/>
            <a:ext cx="10376147" cy="2675464"/>
            <a:chOff x="778968" y="354504"/>
            <a:chExt cx="10376147" cy="2675464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841CDE2D-EE74-4F40-9E89-10616165B420}"/>
                </a:ext>
              </a:extLst>
            </p:cNvPr>
            <p:cNvPicPr/>
            <p:nvPr/>
          </p:nvPicPr>
          <p:blipFill rotWithShape="1">
            <a:blip r:embed="rId4"/>
            <a:srcRect l="12401" t="66137" r="36343" b="10935"/>
            <a:stretch/>
          </p:blipFill>
          <p:spPr bwMode="auto">
            <a:xfrm>
              <a:off x="778968" y="354505"/>
              <a:ext cx="10376147" cy="267546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1" name="Interdiction 20">
              <a:extLst>
                <a:ext uri="{FF2B5EF4-FFF2-40B4-BE49-F238E27FC236}">
                  <a16:creationId xmlns:a16="http://schemas.microsoft.com/office/drawing/2014/main" id="{F3098EB9-B09B-4539-8CBE-C7FF1C8ABEC0}"/>
                </a:ext>
              </a:extLst>
            </p:cNvPr>
            <p:cNvSpPr/>
            <p:nvPr/>
          </p:nvSpPr>
          <p:spPr>
            <a:xfrm>
              <a:off x="10798206" y="354504"/>
              <a:ext cx="356909" cy="346832"/>
            </a:xfrm>
            <a:prstGeom prst="noSmoking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EF7BFC5C-EF67-4248-8C07-0D0AC7A02E70}"/>
              </a:ext>
            </a:extLst>
          </p:cNvPr>
          <p:cNvGrpSpPr/>
          <p:nvPr/>
        </p:nvGrpSpPr>
        <p:grpSpPr>
          <a:xfrm>
            <a:off x="545472" y="1712736"/>
            <a:ext cx="10855516" cy="1550788"/>
            <a:chOff x="557516" y="1447309"/>
            <a:chExt cx="10855516" cy="1550788"/>
          </a:xfrm>
        </p:grpSpPr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98372D98-F537-43C3-9ED0-0018B3130719}"/>
                </a:ext>
              </a:extLst>
            </p:cNvPr>
            <p:cNvPicPr/>
            <p:nvPr/>
          </p:nvPicPr>
          <p:blipFill rotWithShape="1">
            <a:blip r:embed="rId5"/>
            <a:srcRect l="12401" t="64080" r="25100" b="20047"/>
            <a:stretch/>
          </p:blipFill>
          <p:spPr bwMode="auto">
            <a:xfrm>
              <a:off x="557516" y="1447309"/>
              <a:ext cx="10855516" cy="155078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7" name="Interdiction 36">
              <a:extLst>
                <a:ext uri="{FF2B5EF4-FFF2-40B4-BE49-F238E27FC236}">
                  <a16:creationId xmlns:a16="http://schemas.microsoft.com/office/drawing/2014/main" id="{B542021E-C6AC-4E08-88F9-FE34D5FE5BC5}"/>
                </a:ext>
              </a:extLst>
            </p:cNvPr>
            <p:cNvSpPr/>
            <p:nvPr/>
          </p:nvSpPr>
          <p:spPr>
            <a:xfrm>
              <a:off x="11056122" y="1447309"/>
              <a:ext cx="356909" cy="346832"/>
            </a:xfrm>
            <a:prstGeom prst="noSmoking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F5C3F85A-3DF8-4CEE-AC7B-A559C66BA334}"/>
              </a:ext>
            </a:extLst>
          </p:cNvPr>
          <p:cNvGrpSpPr/>
          <p:nvPr/>
        </p:nvGrpSpPr>
        <p:grpSpPr>
          <a:xfrm>
            <a:off x="1639576" y="543106"/>
            <a:ext cx="9725724" cy="5920486"/>
            <a:chOff x="-5266210" y="-3118145"/>
            <a:chExt cx="9725724" cy="5920486"/>
          </a:xfrm>
        </p:grpSpPr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9BC87658-B783-4C88-B242-592C7141B42E}"/>
                </a:ext>
              </a:extLst>
            </p:cNvPr>
            <p:cNvPicPr/>
            <p:nvPr/>
          </p:nvPicPr>
          <p:blipFill rotWithShape="1">
            <a:blip r:embed="rId6"/>
            <a:srcRect l="12070" t="25868" r="31713" b="13286"/>
            <a:stretch/>
          </p:blipFill>
          <p:spPr bwMode="auto">
            <a:xfrm>
              <a:off x="-5266210" y="-3118145"/>
              <a:ext cx="9725724" cy="59204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8" name="Interdiction 37">
              <a:extLst>
                <a:ext uri="{FF2B5EF4-FFF2-40B4-BE49-F238E27FC236}">
                  <a16:creationId xmlns:a16="http://schemas.microsoft.com/office/drawing/2014/main" id="{ECCDD0C4-CC00-4924-BCF8-A2617937CD0C}"/>
                </a:ext>
              </a:extLst>
            </p:cNvPr>
            <p:cNvSpPr/>
            <p:nvPr/>
          </p:nvSpPr>
          <p:spPr>
            <a:xfrm>
              <a:off x="4089937" y="-3108751"/>
              <a:ext cx="356909" cy="346832"/>
            </a:xfrm>
            <a:prstGeom prst="noSmoking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1C14FB4E-403A-4251-9801-00CCB9F59589}"/>
              </a:ext>
            </a:extLst>
          </p:cNvPr>
          <p:cNvGrpSpPr/>
          <p:nvPr/>
        </p:nvGrpSpPr>
        <p:grpSpPr>
          <a:xfrm>
            <a:off x="957077" y="1416296"/>
            <a:ext cx="10338321" cy="1860966"/>
            <a:chOff x="1168639" y="3200553"/>
            <a:chExt cx="10338321" cy="1860966"/>
          </a:xfrm>
        </p:grpSpPr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23FD8EBB-805A-4CDE-BCAA-61ECFA6DA859}"/>
                </a:ext>
              </a:extLst>
            </p:cNvPr>
            <p:cNvPicPr/>
            <p:nvPr/>
          </p:nvPicPr>
          <p:blipFill rotWithShape="1">
            <a:blip r:embed="rId7"/>
            <a:srcRect l="12401" t="64079" r="37997" b="20048"/>
            <a:stretch/>
          </p:blipFill>
          <p:spPr bwMode="auto">
            <a:xfrm>
              <a:off x="1168639" y="3200553"/>
              <a:ext cx="10338321" cy="186096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9" name="Interdiction 38">
              <a:extLst>
                <a:ext uri="{FF2B5EF4-FFF2-40B4-BE49-F238E27FC236}">
                  <a16:creationId xmlns:a16="http://schemas.microsoft.com/office/drawing/2014/main" id="{6350FEDE-4DE8-4415-8456-949CE7C5F4B5}"/>
                </a:ext>
              </a:extLst>
            </p:cNvPr>
            <p:cNvSpPr/>
            <p:nvPr/>
          </p:nvSpPr>
          <p:spPr>
            <a:xfrm>
              <a:off x="11146142" y="3200553"/>
              <a:ext cx="356909" cy="346832"/>
            </a:xfrm>
            <a:prstGeom prst="noSmoking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49" name="Rectangle : avec coins arrondis en diagonale 48">
            <a:extLst>
              <a:ext uri="{FF2B5EF4-FFF2-40B4-BE49-F238E27FC236}">
                <a16:creationId xmlns:a16="http://schemas.microsoft.com/office/drawing/2014/main" id="{38B9EA96-C183-4F2C-A2A1-7D8ADEB305EB}"/>
              </a:ext>
            </a:extLst>
          </p:cNvPr>
          <p:cNvSpPr/>
          <p:nvPr/>
        </p:nvSpPr>
        <p:spPr>
          <a:xfrm>
            <a:off x="9556313" y="3898449"/>
            <a:ext cx="538275" cy="318777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Q8</a:t>
            </a:r>
          </a:p>
        </p:txBody>
      </p:sp>
      <p:sp>
        <p:nvSpPr>
          <p:cNvPr id="50" name="Rectangle : avec coins arrondis en diagonale 49">
            <a:extLst>
              <a:ext uri="{FF2B5EF4-FFF2-40B4-BE49-F238E27FC236}">
                <a16:creationId xmlns:a16="http://schemas.microsoft.com/office/drawing/2014/main" id="{0CBAB6E6-B3B9-4434-AB76-CB15F1478A10}"/>
              </a:ext>
            </a:extLst>
          </p:cNvPr>
          <p:cNvSpPr/>
          <p:nvPr/>
        </p:nvSpPr>
        <p:spPr>
          <a:xfrm>
            <a:off x="8398202" y="4602671"/>
            <a:ext cx="538275" cy="318777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Q11</a:t>
            </a:r>
          </a:p>
        </p:txBody>
      </p:sp>
      <p:sp>
        <p:nvSpPr>
          <p:cNvPr id="51" name="Rectangle : avec coins arrondis en diagonale 50">
            <a:extLst>
              <a:ext uri="{FF2B5EF4-FFF2-40B4-BE49-F238E27FC236}">
                <a16:creationId xmlns:a16="http://schemas.microsoft.com/office/drawing/2014/main" id="{864E313F-0D94-4DCC-95D4-8A2E0C1D2371}"/>
              </a:ext>
            </a:extLst>
          </p:cNvPr>
          <p:cNvSpPr/>
          <p:nvPr/>
        </p:nvSpPr>
        <p:spPr>
          <a:xfrm>
            <a:off x="8398201" y="5564099"/>
            <a:ext cx="538275" cy="318777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Q13</a:t>
            </a:r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3EC58C99-63BB-426B-A3EC-3BE657485D86}"/>
              </a:ext>
            </a:extLst>
          </p:cNvPr>
          <p:cNvGrpSpPr/>
          <p:nvPr/>
        </p:nvGrpSpPr>
        <p:grpSpPr>
          <a:xfrm>
            <a:off x="475570" y="1728797"/>
            <a:ext cx="11306879" cy="2550907"/>
            <a:chOff x="-1800537" y="2464334"/>
            <a:chExt cx="11306879" cy="2550907"/>
          </a:xfrm>
        </p:grpSpPr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1828BC6C-A592-4660-B4FE-664869F43D3C}"/>
                </a:ext>
              </a:extLst>
            </p:cNvPr>
            <p:cNvPicPr/>
            <p:nvPr/>
          </p:nvPicPr>
          <p:blipFill rotWithShape="1">
            <a:blip r:embed="rId8"/>
            <a:srcRect l="12236" t="58440" r="14352" b="12110"/>
            <a:stretch/>
          </p:blipFill>
          <p:spPr bwMode="auto">
            <a:xfrm>
              <a:off x="-1800537" y="2464334"/>
              <a:ext cx="11306879" cy="255090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0" name="Interdiction 39">
              <a:extLst>
                <a:ext uri="{FF2B5EF4-FFF2-40B4-BE49-F238E27FC236}">
                  <a16:creationId xmlns:a16="http://schemas.microsoft.com/office/drawing/2014/main" id="{F2F9AAFD-8A8D-4CE6-A6FB-1BF83885F7AC}"/>
                </a:ext>
              </a:extLst>
            </p:cNvPr>
            <p:cNvSpPr/>
            <p:nvPr/>
          </p:nvSpPr>
          <p:spPr>
            <a:xfrm>
              <a:off x="9145938" y="2501925"/>
              <a:ext cx="356909" cy="346832"/>
            </a:xfrm>
            <a:prstGeom prst="noSmoking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1EDF141B-05BC-4431-81D2-0DF773C578CF}"/>
              </a:ext>
            </a:extLst>
          </p:cNvPr>
          <p:cNvGrpSpPr/>
          <p:nvPr/>
        </p:nvGrpSpPr>
        <p:grpSpPr>
          <a:xfrm>
            <a:off x="391871" y="2936398"/>
            <a:ext cx="11733778" cy="1672549"/>
            <a:chOff x="100152" y="3011603"/>
            <a:chExt cx="11733778" cy="1672549"/>
          </a:xfrm>
        </p:grpSpPr>
        <p:pic>
          <p:nvPicPr>
            <p:cNvPr id="53" name="Image 52">
              <a:extLst>
                <a:ext uri="{FF2B5EF4-FFF2-40B4-BE49-F238E27FC236}">
                  <a16:creationId xmlns:a16="http://schemas.microsoft.com/office/drawing/2014/main" id="{DE790E05-D1C0-4B4E-A232-76B1A5C5A9BE}"/>
                </a:ext>
              </a:extLst>
            </p:cNvPr>
            <p:cNvPicPr/>
            <p:nvPr/>
          </p:nvPicPr>
          <p:blipFill rotWithShape="1">
            <a:blip r:embed="rId9"/>
            <a:srcRect l="12401" t="61141" r="14517" b="20341"/>
            <a:stretch/>
          </p:blipFill>
          <p:spPr bwMode="auto">
            <a:xfrm>
              <a:off x="100152" y="3011603"/>
              <a:ext cx="11733778" cy="16725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2" name="Interdiction 51">
              <a:extLst>
                <a:ext uri="{FF2B5EF4-FFF2-40B4-BE49-F238E27FC236}">
                  <a16:creationId xmlns:a16="http://schemas.microsoft.com/office/drawing/2014/main" id="{A50FFB2D-301C-4E6A-8194-138FA9B57DF5}"/>
                </a:ext>
              </a:extLst>
            </p:cNvPr>
            <p:cNvSpPr/>
            <p:nvPr/>
          </p:nvSpPr>
          <p:spPr>
            <a:xfrm>
              <a:off x="11441397" y="3011603"/>
              <a:ext cx="318729" cy="346832"/>
            </a:xfrm>
            <a:prstGeom prst="noSmoking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E134CE64-3A9C-40A7-930C-D81BD232831A}"/>
              </a:ext>
            </a:extLst>
          </p:cNvPr>
          <p:cNvGrpSpPr/>
          <p:nvPr/>
        </p:nvGrpSpPr>
        <p:grpSpPr>
          <a:xfrm>
            <a:off x="651637" y="2433350"/>
            <a:ext cx="11633377" cy="1596849"/>
            <a:chOff x="-98171" y="2258625"/>
            <a:chExt cx="11633377" cy="1596849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48507F94-8352-47DE-96EC-B65FA2BCF433}"/>
                </a:ext>
              </a:extLst>
            </p:cNvPr>
            <p:cNvPicPr/>
            <p:nvPr/>
          </p:nvPicPr>
          <p:blipFill rotWithShape="1">
            <a:blip r:embed="rId10"/>
            <a:srcRect l="12401" t="63786" r="14187" b="18283"/>
            <a:stretch/>
          </p:blipFill>
          <p:spPr bwMode="auto">
            <a:xfrm>
              <a:off x="-98171" y="2260717"/>
              <a:ext cx="11606500" cy="159475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1" name="Interdiction 40">
              <a:extLst>
                <a:ext uri="{FF2B5EF4-FFF2-40B4-BE49-F238E27FC236}">
                  <a16:creationId xmlns:a16="http://schemas.microsoft.com/office/drawing/2014/main" id="{4B0DF748-B10B-4CCA-80FC-423401B68ADF}"/>
                </a:ext>
              </a:extLst>
            </p:cNvPr>
            <p:cNvSpPr/>
            <p:nvPr/>
          </p:nvSpPr>
          <p:spPr>
            <a:xfrm>
              <a:off x="11216477" y="2258625"/>
              <a:ext cx="318729" cy="346832"/>
            </a:xfrm>
            <a:prstGeom prst="noSmoking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55" name="Bouton d’action : accueil 54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9FB52FB1-83D2-4610-984E-AF2C5D998DE6}"/>
              </a:ext>
            </a:extLst>
          </p:cNvPr>
          <p:cNvSpPr/>
          <p:nvPr/>
        </p:nvSpPr>
        <p:spPr>
          <a:xfrm>
            <a:off x="146304" y="6510528"/>
            <a:ext cx="210312" cy="188332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71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10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A98436-8E9F-4862-8F41-5DE6B698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B78EB55-A7DB-48C8-8128-30C7930A5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43" y="912151"/>
            <a:ext cx="7800513" cy="818994"/>
          </a:xfrm>
        </p:spPr>
        <p:txBody>
          <a:bodyPr/>
          <a:lstStyle/>
          <a:p>
            <a:pPr algn="ctr"/>
            <a:r>
              <a:rPr lang="fr-FR" dirty="0"/>
              <a:t>2/ Analyse des causes de la faim dans le monde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9155DDFA-7AAA-41BE-A080-465C2999F28A}"/>
              </a:ext>
            </a:extLst>
          </p:cNvPr>
          <p:cNvGrpSpPr/>
          <p:nvPr/>
        </p:nvGrpSpPr>
        <p:grpSpPr>
          <a:xfrm>
            <a:off x="1227045" y="2682476"/>
            <a:ext cx="4621064" cy="2493206"/>
            <a:chOff x="691600" y="2487168"/>
            <a:chExt cx="4621064" cy="249320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19037F-010A-4F00-975A-CDC925A4A22B}"/>
                </a:ext>
              </a:extLst>
            </p:cNvPr>
            <p:cNvSpPr/>
            <p:nvPr/>
          </p:nvSpPr>
          <p:spPr>
            <a:xfrm>
              <a:off x="691600" y="2994274"/>
              <a:ext cx="4621064" cy="1986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Wingdings 3" charset="2"/>
                <a:buNone/>
              </a:pPr>
              <a:r>
                <a:rPr lang="fr-FR" sz="1600" dirty="0"/>
                <a:t>Le mais et le manioc ont le plus haut ratio aliments pour animaux / nourriture 50% &amp; 30%</a:t>
              </a:r>
            </a:p>
            <a:p>
              <a:pPr marL="0" indent="0">
                <a:buFont typeface="Wingdings 3" charset="2"/>
                <a:buNone/>
              </a:pPr>
              <a:endParaRPr lang="fr-FR" sz="1600" dirty="0"/>
            </a:p>
            <a:p>
              <a:pPr marL="0" indent="0">
                <a:buFont typeface="Wingdings 3" charset="2"/>
                <a:buNone/>
              </a:pPr>
              <a:r>
                <a:rPr lang="fr-FR" sz="1600" dirty="0"/>
                <a:t>Le mais et le manioc ont un ratio autres utilisations / disponibilité intérieure de 19% &amp; 14%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B44E0F-447C-4FCD-9715-4EBA83F388AF}"/>
                </a:ext>
              </a:extLst>
            </p:cNvPr>
            <p:cNvSpPr/>
            <p:nvPr/>
          </p:nvSpPr>
          <p:spPr>
            <a:xfrm>
              <a:off x="691600" y="2487168"/>
              <a:ext cx="4621064" cy="50710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Wingdings 3" charset="2"/>
                <a:buNone/>
              </a:pPr>
              <a:r>
                <a:rPr lang="fr-FR" sz="1600" b="1" dirty="0">
                  <a:solidFill>
                    <a:schemeClr val="tx1"/>
                  </a:solidFill>
                </a:rPr>
                <a:t>Utilisation des produits végétaux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D854476-DC82-4E78-8F81-F7A168727C8F}"/>
              </a:ext>
            </a:extLst>
          </p:cNvPr>
          <p:cNvGrpSpPr/>
          <p:nvPr/>
        </p:nvGrpSpPr>
        <p:grpSpPr>
          <a:xfrm>
            <a:off x="6177142" y="2682476"/>
            <a:ext cx="4621064" cy="2182487"/>
            <a:chOff x="691600" y="2487168"/>
            <a:chExt cx="4621064" cy="218248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E56D957-44B5-43FF-A455-D28EB8D80C2B}"/>
                </a:ext>
              </a:extLst>
            </p:cNvPr>
            <p:cNvSpPr/>
            <p:nvPr/>
          </p:nvSpPr>
          <p:spPr>
            <a:xfrm>
              <a:off x="691600" y="2994274"/>
              <a:ext cx="4621064" cy="16753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Wingdings 3" charset="2"/>
                <a:buNone/>
              </a:pPr>
              <a:r>
                <a:rPr lang="fr-FR" sz="1600" dirty="0"/>
                <a:t>80% du manioc est exporté en Thaïlande</a:t>
              </a:r>
            </a:p>
            <a:p>
              <a:pPr marL="0" indent="0">
                <a:buFont typeface="Wingdings 3" charset="2"/>
                <a:buNone/>
              </a:pPr>
              <a:endParaRPr lang="fr-FR" sz="1600" dirty="0"/>
            </a:p>
            <a:p>
              <a:pPr marL="0" indent="0">
                <a:buFont typeface="Wingdings 3" charset="2"/>
                <a:buNone/>
              </a:pPr>
              <a:r>
                <a:rPr lang="fr-FR" sz="1600" dirty="0"/>
                <a:t>Presque 10% de la population en Thaïlande est sous-alimentée </a:t>
              </a:r>
            </a:p>
            <a:p>
              <a:pPr marL="0" indent="0">
                <a:buFont typeface="Wingdings 3" charset="2"/>
                <a:buNone/>
              </a:pPr>
              <a:endParaRPr lang="fr-FR" sz="16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6C4DB2F-F69C-4DAC-8311-4E1B2371DD9D}"/>
                </a:ext>
              </a:extLst>
            </p:cNvPr>
            <p:cNvSpPr/>
            <p:nvPr/>
          </p:nvSpPr>
          <p:spPr>
            <a:xfrm>
              <a:off x="691600" y="2487168"/>
              <a:ext cx="4621064" cy="50710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Wingdings 3" charset="2"/>
                <a:buNone/>
              </a:pPr>
              <a:r>
                <a:rPr lang="fr-FR" sz="1600" b="1" dirty="0">
                  <a:solidFill>
                    <a:schemeClr val="tx1"/>
                  </a:solidFill>
                </a:rPr>
                <a:t>Le manioc en Thaïlande</a:t>
              </a:r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2E375E01-AEC1-4739-BAAC-FCA1D9322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52" y="2411550"/>
            <a:ext cx="865947" cy="104895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485242F-9E22-47D5-AFE5-CF73CDE12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66313" y="2314323"/>
            <a:ext cx="1038434" cy="799187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C4EFB04F-C989-4B7D-BEFF-D56691FD2BE7}"/>
              </a:ext>
            </a:extLst>
          </p:cNvPr>
          <p:cNvSpPr txBox="1"/>
          <p:nvPr/>
        </p:nvSpPr>
        <p:spPr>
          <a:xfrm>
            <a:off x="6145330" y="4978504"/>
            <a:ext cx="46528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Wingdings 3" charset="2"/>
              <a:buNone/>
            </a:pPr>
            <a:r>
              <a:rPr lang="fr-FR" sz="1400" dirty="0"/>
              <a:t>Le Manioc qui est </a:t>
            </a:r>
            <a:r>
              <a:rPr lang="fr-FR" sz="1400" b="1" dirty="0"/>
              <a:t>très bonne source d’énergie </a:t>
            </a:r>
            <a:r>
              <a:rPr lang="fr-FR" sz="1400" dirty="0"/>
              <a:t>pourrait être utilisé en Thaïlande pour faire reculer la faim mais est à la place majoritairement exporté</a:t>
            </a:r>
          </a:p>
        </p:txBody>
      </p:sp>
      <p:sp>
        <p:nvSpPr>
          <p:cNvPr id="13" name="Rectangle : avec coins arrondis en diagonale 12">
            <a:extLst>
              <a:ext uri="{FF2B5EF4-FFF2-40B4-BE49-F238E27FC236}">
                <a16:creationId xmlns:a16="http://schemas.microsoft.com/office/drawing/2014/main" id="{AB4895A1-64B8-483C-A5FE-7B9D6D916020}"/>
              </a:ext>
            </a:extLst>
          </p:cNvPr>
          <p:cNvSpPr/>
          <p:nvPr/>
        </p:nvSpPr>
        <p:spPr>
          <a:xfrm>
            <a:off x="1926605" y="3863855"/>
            <a:ext cx="538275" cy="318777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Q12</a:t>
            </a:r>
          </a:p>
        </p:txBody>
      </p:sp>
      <p:sp>
        <p:nvSpPr>
          <p:cNvPr id="25" name="Rectangle : avec coins arrondis en diagonale 24">
            <a:extLst>
              <a:ext uri="{FF2B5EF4-FFF2-40B4-BE49-F238E27FC236}">
                <a16:creationId xmlns:a16="http://schemas.microsoft.com/office/drawing/2014/main" id="{91246A00-DFF5-4066-BF28-AE4A2AD44932}"/>
              </a:ext>
            </a:extLst>
          </p:cNvPr>
          <p:cNvSpPr/>
          <p:nvPr/>
        </p:nvSpPr>
        <p:spPr>
          <a:xfrm>
            <a:off x="1877013" y="4819115"/>
            <a:ext cx="538275" cy="318777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Q12</a:t>
            </a:r>
          </a:p>
        </p:txBody>
      </p:sp>
      <p:sp>
        <p:nvSpPr>
          <p:cNvPr id="27" name="Rectangle : avec coins arrondis en diagonale 26">
            <a:extLst>
              <a:ext uri="{FF2B5EF4-FFF2-40B4-BE49-F238E27FC236}">
                <a16:creationId xmlns:a16="http://schemas.microsoft.com/office/drawing/2014/main" id="{B55640E3-7E81-462F-8012-F5A743E02C92}"/>
              </a:ext>
            </a:extLst>
          </p:cNvPr>
          <p:cNvSpPr/>
          <p:nvPr/>
        </p:nvSpPr>
        <p:spPr>
          <a:xfrm>
            <a:off x="8218536" y="4257616"/>
            <a:ext cx="538275" cy="318777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Q14</a:t>
            </a:r>
          </a:p>
        </p:txBody>
      </p:sp>
      <p:sp>
        <p:nvSpPr>
          <p:cNvPr id="26" name="Rectangle : avec coins arrondis en diagonale 25">
            <a:extLst>
              <a:ext uri="{FF2B5EF4-FFF2-40B4-BE49-F238E27FC236}">
                <a16:creationId xmlns:a16="http://schemas.microsoft.com/office/drawing/2014/main" id="{E5ABB6A1-EEC2-4F7F-81CD-6AEA04EBC5EE}"/>
              </a:ext>
            </a:extLst>
          </p:cNvPr>
          <p:cNvSpPr/>
          <p:nvPr/>
        </p:nvSpPr>
        <p:spPr>
          <a:xfrm>
            <a:off x="10381800" y="3421753"/>
            <a:ext cx="538275" cy="318777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Q14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1448B01-465A-40CB-8CAB-4BDEECCEA7CC}"/>
              </a:ext>
            </a:extLst>
          </p:cNvPr>
          <p:cNvGrpSpPr/>
          <p:nvPr/>
        </p:nvGrpSpPr>
        <p:grpSpPr>
          <a:xfrm>
            <a:off x="696042" y="1114516"/>
            <a:ext cx="10109357" cy="3997988"/>
            <a:chOff x="1532180" y="642070"/>
            <a:chExt cx="10109357" cy="3997988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1FF0A5D9-7831-4A30-ADDD-98A22BAC609C}"/>
                </a:ext>
              </a:extLst>
            </p:cNvPr>
            <p:cNvPicPr/>
            <p:nvPr/>
          </p:nvPicPr>
          <p:blipFill rotWithShape="1">
            <a:blip r:embed="rId4"/>
            <a:srcRect l="12897" t="45855" r="21462" b="7995"/>
            <a:stretch/>
          </p:blipFill>
          <p:spPr bwMode="auto">
            <a:xfrm>
              <a:off x="1532180" y="642070"/>
              <a:ext cx="10109357" cy="399798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4" name="Interdiction 23">
              <a:extLst>
                <a:ext uri="{FF2B5EF4-FFF2-40B4-BE49-F238E27FC236}">
                  <a16:creationId xmlns:a16="http://schemas.microsoft.com/office/drawing/2014/main" id="{8696C838-A822-4E55-BD03-F58B018E578C}"/>
                </a:ext>
              </a:extLst>
            </p:cNvPr>
            <p:cNvSpPr/>
            <p:nvPr/>
          </p:nvSpPr>
          <p:spPr>
            <a:xfrm>
              <a:off x="11322808" y="642070"/>
              <a:ext cx="318729" cy="346832"/>
            </a:xfrm>
            <a:prstGeom prst="noSmoking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BE2E9C5F-CB3D-4FCF-943C-11979B940BD1}"/>
              </a:ext>
            </a:extLst>
          </p:cNvPr>
          <p:cNvGrpSpPr/>
          <p:nvPr/>
        </p:nvGrpSpPr>
        <p:grpSpPr>
          <a:xfrm>
            <a:off x="335792" y="1700479"/>
            <a:ext cx="11150564" cy="2198297"/>
            <a:chOff x="545603" y="1787915"/>
            <a:chExt cx="11150564" cy="2198297"/>
          </a:xfrm>
        </p:grpSpPr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EBC9974D-8620-4694-829D-E489934639E9}"/>
                </a:ext>
              </a:extLst>
            </p:cNvPr>
            <p:cNvPicPr/>
            <p:nvPr/>
          </p:nvPicPr>
          <p:blipFill rotWithShape="1">
            <a:blip r:embed="rId5"/>
            <a:srcRect l="12731" t="59083" r="29399" b="20635"/>
            <a:stretch/>
          </p:blipFill>
          <p:spPr bwMode="auto">
            <a:xfrm>
              <a:off x="545603" y="1787915"/>
              <a:ext cx="11150564" cy="219829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3" name="Interdiction 22">
              <a:extLst>
                <a:ext uri="{FF2B5EF4-FFF2-40B4-BE49-F238E27FC236}">
                  <a16:creationId xmlns:a16="http://schemas.microsoft.com/office/drawing/2014/main" id="{ECE02C0E-A7B4-4AB9-B087-FF120E9F3883}"/>
                </a:ext>
              </a:extLst>
            </p:cNvPr>
            <p:cNvSpPr/>
            <p:nvPr/>
          </p:nvSpPr>
          <p:spPr>
            <a:xfrm>
              <a:off x="11377438" y="1808091"/>
              <a:ext cx="318729" cy="346832"/>
            </a:xfrm>
            <a:prstGeom prst="noSmoking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082CB7E-3C87-4641-B31C-16B57CE114A5}"/>
              </a:ext>
            </a:extLst>
          </p:cNvPr>
          <p:cNvGrpSpPr/>
          <p:nvPr/>
        </p:nvGrpSpPr>
        <p:grpSpPr>
          <a:xfrm>
            <a:off x="160232" y="2966480"/>
            <a:ext cx="11695976" cy="1898483"/>
            <a:chOff x="304535" y="2367084"/>
            <a:chExt cx="11695976" cy="1898483"/>
          </a:xfrm>
        </p:grpSpPr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CEC1470A-D019-4BAF-B205-8DDA3C261A26}"/>
                </a:ext>
              </a:extLst>
            </p:cNvPr>
            <p:cNvPicPr/>
            <p:nvPr/>
          </p:nvPicPr>
          <p:blipFill rotWithShape="1">
            <a:blip r:embed="rId6"/>
            <a:srcRect l="12731" t="63198" r="28241" b="19753"/>
            <a:stretch/>
          </p:blipFill>
          <p:spPr bwMode="auto">
            <a:xfrm>
              <a:off x="304535" y="2367628"/>
              <a:ext cx="11681590" cy="18979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Interdiction 21">
              <a:extLst>
                <a:ext uri="{FF2B5EF4-FFF2-40B4-BE49-F238E27FC236}">
                  <a16:creationId xmlns:a16="http://schemas.microsoft.com/office/drawing/2014/main" id="{F9CEDB9F-9C9C-4067-8EBB-BDD12DCF36B4}"/>
                </a:ext>
              </a:extLst>
            </p:cNvPr>
            <p:cNvSpPr/>
            <p:nvPr/>
          </p:nvSpPr>
          <p:spPr>
            <a:xfrm>
              <a:off x="11681782" y="2367084"/>
              <a:ext cx="318729" cy="346832"/>
            </a:xfrm>
            <a:prstGeom prst="noSmoking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30" name="Bouton d’action : accueil 29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5E4930D2-C548-4A12-B1E7-41C83FC619B6}"/>
              </a:ext>
            </a:extLst>
          </p:cNvPr>
          <p:cNvSpPr/>
          <p:nvPr/>
        </p:nvSpPr>
        <p:spPr>
          <a:xfrm>
            <a:off x="146304" y="6510528"/>
            <a:ext cx="210312" cy="188332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779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A98436-8E9F-4862-8F41-5DE6B698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82A4524F-7D53-48C1-B2D6-AFB26B9EE7DE}"/>
              </a:ext>
            </a:extLst>
          </p:cNvPr>
          <p:cNvSpPr txBox="1">
            <a:spLocks/>
          </p:cNvSpPr>
          <p:nvPr/>
        </p:nvSpPr>
        <p:spPr>
          <a:xfrm>
            <a:off x="2195743" y="2880642"/>
            <a:ext cx="8764687" cy="1714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fr-FR" sz="1600" dirty="0"/>
          </a:p>
          <a:p>
            <a:pPr marL="0" indent="0">
              <a:buFont typeface="Wingdings 3" charset="2"/>
              <a:buNone/>
            </a:pPr>
            <a:r>
              <a:rPr lang="fr-FR" sz="1600" dirty="0"/>
              <a:t>- Fichier de base des données recueillies - sans formatage particulier</a:t>
            </a:r>
          </a:p>
          <a:p>
            <a:pPr marL="0" indent="0">
              <a:buFont typeface="Wingdings 3" charset="2"/>
              <a:buNone/>
            </a:pPr>
            <a:r>
              <a:rPr lang="fr-FR" sz="1600" dirty="0"/>
              <a:t>- Chaque champ est séparé par une virgule</a:t>
            </a:r>
          </a:p>
          <a:p>
            <a:pPr marL="0" indent="0">
              <a:buFont typeface="Wingdings 3" charset="2"/>
              <a:buNone/>
            </a:pPr>
            <a:r>
              <a:rPr lang="fr-FR" sz="1600" dirty="0"/>
              <a:t>- Format universel pour une variété d'applications</a:t>
            </a:r>
          </a:p>
          <a:p>
            <a:pPr marL="0" indent="0">
              <a:buFont typeface="Wingdings 3" charset="2"/>
              <a:buNone/>
            </a:pPr>
            <a:endParaRPr lang="fr-FR" sz="160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684CCE0-5F16-4052-89CC-B5DBB2065142}"/>
              </a:ext>
            </a:extLst>
          </p:cNvPr>
          <p:cNvSpPr txBox="1">
            <a:spLocks/>
          </p:cNvSpPr>
          <p:nvPr/>
        </p:nvSpPr>
        <p:spPr bwMode="gray">
          <a:xfrm>
            <a:off x="2195743" y="912151"/>
            <a:ext cx="7800513" cy="8189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" sz="3600" dirty="0"/>
              <a:t>3/ Sources, fichiers CSV, Dataframes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2C00843-6944-433A-B5F9-5BC2B2FBA591}"/>
              </a:ext>
            </a:extLst>
          </p:cNvPr>
          <p:cNvPicPr/>
          <p:nvPr/>
        </p:nvPicPr>
        <p:blipFill rotWithShape="1">
          <a:blip r:embed="rId2"/>
          <a:srcRect t="22012" r="11019" b="62375"/>
          <a:stretch/>
        </p:blipFill>
        <p:spPr bwMode="auto">
          <a:xfrm>
            <a:off x="537191" y="4595297"/>
            <a:ext cx="11117616" cy="1097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 : avec coins arrondis en diagonale 5">
            <a:extLst>
              <a:ext uri="{FF2B5EF4-FFF2-40B4-BE49-F238E27FC236}">
                <a16:creationId xmlns:a16="http://schemas.microsoft.com/office/drawing/2014/main" id="{A4304975-0265-4039-8F28-DA6BDE0B90AB}"/>
              </a:ext>
            </a:extLst>
          </p:cNvPr>
          <p:cNvSpPr/>
          <p:nvPr/>
        </p:nvSpPr>
        <p:spPr>
          <a:xfrm>
            <a:off x="2052266" y="2453220"/>
            <a:ext cx="538275" cy="318777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CSV</a:t>
            </a:r>
          </a:p>
        </p:txBody>
      </p:sp>
      <p:sp>
        <p:nvSpPr>
          <p:cNvPr id="9" name="Rectangle : avec coins arrondis en diagonale 8">
            <a:extLst>
              <a:ext uri="{FF2B5EF4-FFF2-40B4-BE49-F238E27FC236}">
                <a16:creationId xmlns:a16="http://schemas.microsoft.com/office/drawing/2014/main" id="{88D3CB86-497A-4167-89D7-285A43986B89}"/>
              </a:ext>
            </a:extLst>
          </p:cNvPr>
          <p:cNvSpPr/>
          <p:nvPr/>
        </p:nvSpPr>
        <p:spPr>
          <a:xfrm>
            <a:off x="2783786" y="2453220"/>
            <a:ext cx="1102414" cy="318777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population </a:t>
            </a:r>
          </a:p>
        </p:txBody>
      </p:sp>
      <p:sp>
        <p:nvSpPr>
          <p:cNvPr id="12" name="Bouton d’action : accueil 1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41D0581-F47F-480F-B1A7-0DDD93079C01}"/>
              </a:ext>
            </a:extLst>
          </p:cNvPr>
          <p:cNvSpPr/>
          <p:nvPr/>
        </p:nvSpPr>
        <p:spPr>
          <a:xfrm>
            <a:off x="146304" y="6510528"/>
            <a:ext cx="210312" cy="188332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avec coins arrondis en diagonale 12">
            <a:extLst>
              <a:ext uri="{FF2B5EF4-FFF2-40B4-BE49-F238E27FC236}">
                <a16:creationId xmlns:a16="http://schemas.microsoft.com/office/drawing/2014/main" id="{AC615BAF-6EFF-4A2D-BB60-D9D210C14ED0}"/>
              </a:ext>
            </a:extLst>
          </p:cNvPr>
          <p:cNvSpPr/>
          <p:nvPr/>
        </p:nvSpPr>
        <p:spPr>
          <a:xfrm>
            <a:off x="4079445" y="2453220"/>
            <a:ext cx="1102414" cy="318777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animaux </a:t>
            </a:r>
          </a:p>
        </p:txBody>
      </p:sp>
      <p:sp>
        <p:nvSpPr>
          <p:cNvPr id="14" name="Rectangle : avec coins arrondis en diagonale 13">
            <a:extLst>
              <a:ext uri="{FF2B5EF4-FFF2-40B4-BE49-F238E27FC236}">
                <a16:creationId xmlns:a16="http://schemas.microsoft.com/office/drawing/2014/main" id="{EC5AA5C3-3BD0-4816-BEB3-6A643A456FD9}"/>
              </a:ext>
            </a:extLst>
          </p:cNvPr>
          <p:cNvSpPr/>
          <p:nvPr/>
        </p:nvSpPr>
        <p:spPr>
          <a:xfrm>
            <a:off x="5375104" y="2453220"/>
            <a:ext cx="1102414" cy="318777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végétaux </a:t>
            </a:r>
          </a:p>
        </p:txBody>
      </p:sp>
      <p:sp>
        <p:nvSpPr>
          <p:cNvPr id="15" name="Rectangle : avec coins arrondis en diagonale 14">
            <a:extLst>
              <a:ext uri="{FF2B5EF4-FFF2-40B4-BE49-F238E27FC236}">
                <a16:creationId xmlns:a16="http://schemas.microsoft.com/office/drawing/2014/main" id="{F5DA2F0D-1DCF-4E2D-AC90-05248F9E3E5E}"/>
              </a:ext>
            </a:extLst>
          </p:cNvPr>
          <p:cNvSpPr/>
          <p:nvPr/>
        </p:nvSpPr>
        <p:spPr>
          <a:xfrm>
            <a:off x="6670762" y="2453220"/>
            <a:ext cx="1102414" cy="318777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céréales </a:t>
            </a:r>
          </a:p>
        </p:txBody>
      </p:sp>
      <p:sp>
        <p:nvSpPr>
          <p:cNvPr id="16" name="Rectangle : avec coins arrondis en diagonale 15">
            <a:extLst>
              <a:ext uri="{FF2B5EF4-FFF2-40B4-BE49-F238E27FC236}">
                <a16:creationId xmlns:a16="http://schemas.microsoft.com/office/drawing/2014/main" id="{91A27699-40B1-466B-9F05-CB9813AA6B07}"/>
              </a:ext>
            </a:extLst>
          </p:cNvPr>
          <p:cNvSpPr/>
          <p:nvPr/>
        </p:nvSpPr>
        <p:spPr>
          <a:xfrm>
            <a:off x="7966420" y="2453220"/>
            <a:ext cx="1762796" cy="318777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Sous-alimentation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DB6E9E2-91D1-4AB0-9F60-491E90C826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9" r="78432" b="30140"/>
          <a:stretch/>
        </p:blipFill>
        <p:spPr>
          <a:xfrm>
            <a:off x="335690" y="2053864"/>
            <a:ext cx="1079969" cy="1117488"/>
          </a:xfrm>
          <a:prstGeom prst="rect">
            <a:avLst/>
          </a:prstGeom>
        </p:spPr>
      </p:pic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F175AA96-D4E7-4B85-8D8E-AE93B91BFE2F}"/>
              </a:ext>
            </a:extLst>
          </p:cNvPr>
          <p:cNvSpPr/>
          <p:nvPr/>
        </p:nvSpPr>
        <p:spPr>
          <a:xfrm>
            <a:off x="1434679" y="2518166"/>
            <a:ext cx="443362" cy="249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F7A5323B-4539-4D07-9060-5FB3A06945CD}"/>
              </a:ext>
            </a:extLst>
          </p:cNvPr>
          <p:cNvGrpSpPr/>
          <p:nvPr/>
        </p:nvGrpSpPr>
        <p:grpSpPr>
          <a:xfrm>
            <a:off x="1048009" y="1780109"/>
            <a:ext cx="10402201" cy="3802710"/>
            <a:chOff x="875674" y="2900705"/>
            <a:chExt cx="10402201" cy="3802710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F63BB46D-0D96-4C03-8602-D68909CA4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674" y="2900705"/>
              <a:ext cx="10402201" cy="380271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0" name="Espace réservé du contenu 2">
              <a:extLst>
                <a:ext uri="{FF2B5EF4-FFF2-40B4-BE49-F238E27FC236}">
                  <a16:creationId xmlns:a16="http://schemas.microsoft.com/office/drawing/2014/main" id="{7395D749-794F-48AD-A4D0-1123BCDDE5B5}"/>
                </a:ext>
              </a:extLst>
            </p:cNvPr>
            <p:cNvSpPr txBox="1">
              <a:spLocks/>
            </p:cNvSpPr>
            <p:nvPr/>
          </p:nvSpPr>
          <p:spPr>
            <a:xfrm>
              <a:off x="6236208" y="3155090"/>
              <a:ext cx="4965191" cy="4294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Wingdings 3" charset="2"/>
                <a:buNone/>
              </a:pPr>
              <a:r>
                <a:rPr lang="fr-FR" sz="1100" b="1" dirty="0">
                  <a:solidFill>
                    <a:srgbClr val="ACD433"/>
                  </a:solidFill>
                </a:rPr>
                <a:t>Nombres de personnes en milliers de personnes par pays en 2013</a:t>
              </a: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endParaRPr lang="fr-FR" sz="1100" dirty="0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294BF52-8F05-42E3-86CA-938448F4F2B6}"/>
              </a:ext>
            </a:extLst>
          </p:cNvPr>
          <p:cNvGrpSpPr/>
          <p:nvPr/>
        </p:nvGrpSpPr>
        <p:grpSpPr>
          <a:xfrm>
            <a:off x="815851" y="1189111"/>
            <a:ext cx="10409822" cy="4130398"/>
            <a:chOff x="744036" y="2164495"/>
            <a:chExt cx="10409822" cy="4130398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B7220ADC-3F4A-4C25-A267-2F15F0DE6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036" y="2164495"/>
              <a:ext cx="10409822" cy="41303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4" name="Espace réservé du contenu 2">
              <a:extLst>
                <a:ext uri="{FF2B5EF4-FFF2-40B4-BE49-F238E27FC236}">
                  <a16:creationId xmlns:a16="http://schemas.microsoft.com/office/drawing/2014/main" id="{6F37A491-93D2-452D-8A56-7C94FCEBA353}"/>
                </a:ext>
              </a:extLst>
            </p:cNvPr>
            <p:cNvSpPr txBox="1">
              <a:spLocks/>
            </p:cNvSpPr>
            <p:nvPr/>
          </p:nvSpPr>
          <p:spPr>
            <a:xfrm>
              <a:off x="3302785" y="2278424"/>
              <a:ext cx="6836950" cy="4294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Wingdings 3" charset="2"/>
                <a:buNone/>
              </a:pPr>
              <a:r>
                <a:rPr lang="fr-FR" sz="1100" b="1" dirty="0">
                  <a:solidFill>
                    <a:srgbClr val="ACD433"/>
                  </a:solidFill>
                </a:rPr>
                <a:t>Quantité en milliers de tonnes de produits animaux selon leurs utilisations en 2013 et par pays</a:t>
              </a: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endParaRPr lang="fr-FR" sz="1100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283E5C4A-FF86-4587-ADEF-0A10D0326CB5}"/>
              </a:ext>
            </a:extLst>
          </p:cNvPr>
          <p:cNvGrpSpPr/>
          <p:nvPr/>
        </p:nvGrpSpPr>
        <p:grpSpPr>
          <a:xfrm>
            <a:off x="912188" y="1387097"/>
            <a:ext cx="10470787" cy="3535986"/>
            <a:chOff x="659939" y="2716856"/>
            <a:chExt cx="10470787" cy="3535986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60FD11BF-5B53-4494-BD19-293942ED9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939" y="2716856"/>
              <a:ext cx="10470787" cy="35359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8" name="Espace réservé du contenu 2">
              <a:extLst>
                <a:ext uri="{FF2B5EF4-FFF2-40B4-BE49-F238E27FC236}">
                  <a16:creationId xmlns:a16="http://schemas.microsoft.com/office/drawing/2014/main" id="{7716F9E9-A79C-477F-BD66-50FE983621AD}"/>
                </a:ext>
              </a:extLst>
            </p:cNvPr>
            <p:cNvSpPr txBox="1">
              <a:spLocks/>
            </p:cNvSpPr>
            <p:nvPr/>
          </p:nvSpPr>
          <p:spPr>
            <a:xfrm>
              <a:off x="3794760" y="2837347"/>
              <a:ext cx="6814192" cy="4294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Wingdings 3" charset="2"/>
                <a:buNone/>
              </a:pPr>
              <a:r>
                <a:rPr lang="fr-FR" sz="1100" b="1" dirty="0">
                  <a:solidFill>
                    <a:srgbClr val="ACD433"/>
                  </a:solidFill>
                </a:rPr>
                <a:t>Quantité en milliers de tonnes de produits végétaux  selon leurs utilisations en 2013 et par pays</a:t>
              </a: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endParaRPr lang="fr-FR" sz="1100" dirty="0"/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86AEA0C4-CD82-437C-8695-7A5C000CC0ED}"/>
              </a:ext>
            </a:extLst>
          </p:cNvPr>
          <p:cNvGrpSpPr/>
          <p:nvPr/>
        </p:nvGrpSpPr>
        <p:grpSpPr>
          <a:xfrm>
            <a:off x="1127875" y="2330067"/>
            <a:ext cx="10409822" cy="3482642"/>
            <a:chOff x="820512" y="2068862"/>
            <a:chExt cx="10409822" cy="3482642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104AD1B2-E54A-4B64-AF46-29AAE1EB0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512" y="2068862"/>
              <a:ext cx="10409822" cy="348264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2" name="Espace réservé du contenu 2">
              <a:extLst>
                <a:ext uri="{FF2B5EF4-FFF2-40B4-BE49-F238E27FC236}">
                  <a16:creationId xmlns:a16="http://schemas.microsoft.com/office/drawing/2014/main" id="{4D9A3981-83EA-4EE6-8A70-53D15AF205EF}"/>
                </a:ext>
              </a:extLst>
            </p:cNvPr>
            <p:cNvSpPr txBox="1">
              <a:spLocks/>
            </p:cNvSpPr>
            <p:nvPr/>
          </p:nvSpPr>
          <p:spPr>
            <a:xfrm>
              <a:off x="3800170" y="2209213"/>
              <a:ext cx="6814192" cy="4294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Wingdings 3" charset="2"/>
                <a:buNone/>
              </a:pPr>
              <a:r>
                <a:rPr lang="fr-FR" sz="1100" b="1" dirty="0">
                  <a:solidFill>
                    <a:srgbClr val="ACD433"/>
                  </a:solidFill>
                </a:rPr>
                <a:t>Quantité en milliers de tonnes de produits céréales produits en 2013 et par pays</a:t>
              </a: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endParaRPr lang="fr-FR" sz="1100" dirty="0"/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393B3838-EB2C-447C-8C64-A08994AC0917}"/>
              </a:ext>
            </a:extLst>
          </p:cNvPr>
          <p:cNvGrpSpPr/>
          <p:nvPr/>
        </p:nvGrpSpPr>
        <p:grpSpPr>
          <a:xfrm>
            <a:off x="960221" y="2191440"/>
            <a:ext cx="10394581" cy="4153260"/>
            <a:chOff x="907279" y="2034802"/>
            <a:chExt cx="10394581" cy="4153260"/>
          </a:xfrm>
        </p:grpSpPr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4E8296BD-6090-4E90-A0FF-2339C21BA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279" y="2034802"/>
              <a:ext cx="10394581" cy="415326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6" name="Espace réservé du contenu 2">
              <a:extLst>
                <a:ext uri="{FF2B5EF4-FFF2-40B4-BE49-F238E27FC236}">
                  <a16:creationId xmlns:a16="http://schemas.microsoft.com/office/drawing/2014/main" id="{D1A10661-5027-401D-95B1-C41C1B6E9A91}"/>
                </a:ext>
              </a:extLst>
            </p:cNvPr>
            <p:cNvSpPr txBox="1">
              <a:spLocks/>
            </p:cNvSpPr>
            <p:nvPr/>
          </p:nvSpPr>
          <p:spPr>
            <a:xfrm>
              <a:off x="3751329" y="2178354"/>
              <a:ext cx="6814192" cy="4294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Wingdings 3" charset="2"/>
                <a:buNone/>
              </a:pPr>
              <a:r>
                <a:rPr lang="fr-FR" sz="1100" b="1" dirty="0">
                  <a:solidFill>
                    <a:srgbClr val="ACD433"/>
                  </a:solidFill>
                </a:rPr>
                <a:t>Nombre de personnes sous alimentées en millions de personnes par année et par pays</a:t>
              </a: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endParaRPr lang="fr-FR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7962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A98436-8E9F-4862-8F41-5DE6B698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684CCE0-5F16-4052-89CC-B5DBB2065142}"/>
              </a:ext>
            </a:extLst>
          </p:cNvPr>
          <p:cNvSpPr txBox="1">
            <a:spLocks/>
          </p:cNvSpPr>
          <p:nvPr/>
        </p:nvSpPr>
        <p:spPr bwMode="gray">
          <a:xfrm>
            <a:off x="2195743" y="912151"/>
            <a:ext cx="7800513" cy="8189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" sz="3600" dirty="0"/>
              <a:t>4/ Opérations algèbre relationnelle</a:t>
            </a:r>
            <a:endParaRPr lang="fr-FR" dirty="0"/>
          </a:p>
        </p:txBody>
      </p:sp>
      <p:sp>
        <p:nvSpPr>
          <p:cNvPr id="5" name="Rectangle : avec coins arrondis en diagonale 4">
            <a:extLst>
              <a:ext uri="{FF2B5EF4-FFF2-40B4-BE49-F238E27FC236}">
                <a16:creationId xmlns:a16="http://schemas.microsoft.com/office/drawing/2014/main" id="{E10ACA36-1F6A-447E-BA7E-5BA26071BCE0}"/>
              </a:ext>
            </a:extLst>
          </p:cNvPr>
          <p:cNvSpPr/>
          <p:nvPr/>
        </p:nvSpPr>
        <p:spPr>
          <a:xfrm>
            <a:off x="3845711" y="2433504"/>
            <a:ext cx="1156057" cy="31381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Agrégation avant</a:t>
            </a:r>
          </a:p>
        </p:txBody>
      </p:sp>
      <p:sp>
        <p:nvSpPr>
          <p:cNvPr id="9" name="Rectangle : avec coins arrondis en diagonale 8">
            <a:extLst>
              <a:ext uri="{FF2B5EF4-FFF2-40B4-BE49-F238E27FC236}">
                <a16:creationId xmlns:a16="http://schemas.microsoft.com/office/drawing/2014/main" id="{E37A0832-F2E7-4293-BF83-86988F12A3FB}"/>
              </a:ext>
            </a:extLst>
          </p:cNvPr>
          <p:cNvSpPr/>
          <p:nvPr/>
        </p:nvSpPr>
        <p:spPr>
          <a:xfrm>
            <a:off x="5381903" y="2433504"/>
            <a:ext cx="1156057" cy="31381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Jointure avant</a:t>
            </a:r>
          </a:p>
        </p:txBody>
      </p:sp>
      <p:sp>
        <p:nvSpPr>
          <p:cNvPr id="10" name="Rectangle : avec coins arrondis en diagonale 9">
            <a:extLst>
              <a:ext uri="{FF2B5EF4-FFF2-40B4-BE49-F238E27FC236}">
                <a16:creationId xmlns:a16="http://schemas.microsoft.com/office/drawing/2014/main" id="{610BEB48-0FB3-4947-A277-21397C620976}"/>
              </a:ext>
            </a:extLst>
          </p:cNvPr>
          <p:cNvSpPr/>
          <p:nvPr/>
        </p:nvSpPr>
        <p:spPr>
          <a:xfrm>
            <a:off x="6918095" y="2433504"/>
            <a:ext cx="1156057" cy="31381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Restriction avant</a:t>
            </a:r>
          </a:p>
        </p:txBody>
      </p:sp>
      <p:sp>
        <p:nvSpPr>
          <p:cNvPr id="14" name="Rectangle : avec coins arrondis en diagonale 13">
            <a:extLst>
              <a:ext uri="{FF2B5EF4-FFF2-40B4-BE49-F238E27FC236}">
                <a16:creationId xmlns:a16="http://schemas.microsoft.com/office/drawing/2014/main" id="{1CB8E352-D574-474A-BF01-1DC9DAE00667}"/>
              </a:ext>
            </a:extLst>
          </p:cNvPr>
          <p:cNvSpPr/>
          <p:nvPr/>
        </p:nvSpPr>
        <p:spPr>
          <a:xfrm>
            <a:off x="3845711" y="2854073"/>
            <a:ext cx="1156057" cy="313813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Agrégation après</a:t>
            </a:r>
          </a:p>
        </p:txBody>
      </p:sp>
      <p:sp>
        <p:nvSpPr>
          <p:cNvPr id="15" name="Rectangle : avec coins arrondis en diagonale 14">
            <a:extLst>
              <a:ext uri="{FF2B5EF4-FFF2-40B4-BE49-F238E27FC236}">
                <a16:creationId xmlns:a16="http://schemas.microsoft.com/office/drawing/2014/main" id="{C5E7A86E-D9D4-452C-B40B-69784988E9E0}"/>
              </a:ext>
            </a:extLst>
          </p:cNvPr>
          <p:cNvSpPr/>
          <p:nvPr/>
        </p:nvSpPr>
        <p:spPr>
          <a:xfrm>
            <a:off x="5381903" y="2854073"/>
            <a:ext cx="1156057" cy="313813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Jointure après</a:t>
            </a:r>
          </a:p>
        </p:txBody>
      </p:sp>
      <p:sp>
        <p:nvSpPr>
          <p:cNvPr id="16" name="Rectangle : avec coins arrondis en diagonale 15">
            <a:extLst>
              <a:ext uri="{FF2B5EF4-FFF2-40B4-BE49-F238E27FC236}">
                <a16:creationId xmlns:a16="http://schemas.microsoft.com/office/drawing/2014/main" id="{B61CD797-527D-4F55-8C7C-3E3075DBB61B}"/>
              </a:ext>
            </a:extLst>
          </p:cNvPr>
          <p:cNvSpPr/>
          <p:nvPr/>
        </p:nvSpPr>
        <p:spPr>
          <a:xfrm>
            <a:off x="6918095" y="2854073"/>
            <a:ext cx="1156057" cy="313813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Restriction après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7542E341-5F51-421E-9412-9401D67177DD}"/>
              </a:ext>
            </a:extLst>
          </p:cNvPr>
          <p:cNvGrpSpPr/>
          <p:nvPr/>
        </p:nvGrpSpPr>
        <p:grpSpPr>
          <a:xfrm>
            <a:off x="358401" y="3449676"/>
            <a:ext cx="11584113" cy="2800528"/>
            <a:chOff x="358401" y="3449676"/>
            <a:chExt cx="11584113" cy="2800528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ACA55A3C-8E02-429D-ACEB-1023F611D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5464" y="3449676"/>
              <a:ext cx="7087050" cy="280052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72183FA1-2317-4533-9949-4ED16191C6A0}"/>
                </a:ext>
              </a:extLst>
            </p:cNvPr>
            <p:cNvGrpSpPr/>
            <p:nvPr/>
          </p:nvGrpSpPr>
          <p:grpSpPr>
            <a:xfrm>
              <a:off x="358401" y="3801371"/>
              <a:ext cx="4113015" cy="1818170"/>
              <a:chOff x="358401" y="3801371"/>
              <a:chExt cx="4113015" cy="1818170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F7998762-2EE9-4190-822C-19F3251CE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401" y="3801371"/>
                <a:ext cx="4113015" cy="181817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5614F1B-3545-4649-AE43-36BAE38A37CE}"/>
                  </a:ext>
                </a:extLst>
              </p:cNvPr>
              <p:cNvSpPr/>
              <p:nvPr/>
            </p:nvSpPr>
            <p:spPr>
              <a:xfrm>
                <a:off x="1261872" y="4242816"/>
                <a:ext cx="933871" cy="1376725"/>
              </a:xfrm>
              <a:prstGeom prst="rect">
                <a:avLst/>
              </a:prstGeom>
              <a:solidFill>
                <a:srgbClr val="ACD433">
                  <a:alpha val="5019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E0E167B-CD64-485B-9A83-5607C26449A1}"/>
                  </a:ext>
                </a:extLst>
              </p:cNvPr>
              <p:cNvSpPr/>
              <p:nvPr/>
            </p:nvSpPr>
            <p:spPr>
              <a:xfrm>
                <a:off x="3648456" y="4242816"/>
                <a:ext cx="822960" cy="1376725"/>
              </a:xfrm>
              <a:prstGeom prst="rect">
                <a:avLst/>
              </a:prstGeom>
              <a:solidFill>
                <a:srgbClr val="ACD433">
                  <a:alpha val="5019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38FFAF30-51E3-4BCF-8B50-B0B899FA2B6D}"/>
              </a:ext>
            </a:extLst>
          </p:cNvPr>
          <p:cNvGrpSpPr/>
          <p:nvPr/>
        </p:nvGrpSpPr>
        <p:grpSpPr>
          <a:xfrm>
            <a:off x="860605" y="1076985"/>
            <a:ext cx="10470787" cy="5448772"/>
            <a:chOff x="860605" y="725290"/>
            <a:chExt cx="10470787" cy="5448772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63C113A9-C015-4939-AF4B-2F903C9E0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05" y="725290"/>
              <a:ext cx="10470787" cy="54487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6B021F-1D01-4417-AE8B-CC83F3813E8E}"/>
                </a:ext>
              </a:extLst>
            </p:cNvPr>
            <p:cNvSpPr/>
            <p:nvPr/>
          </p:nvSpPr>
          <p:spPr>
            <a:xfrm>
              <a:off x="6318504" y="1128447"/>
              <a:ext cx="1874520" cy="302475"/>
            </a:xfrm>
            <a:prstGeom prst="rect">
              <a:avLst/>
            </a:prstGeom>
            <a:solidFill>
              <a:srgbClr val="ACD433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4" name="Espace réservé du contenu 2">
              <a:extLst>
                <a:ext uri="{FF2B5EF4-FFF2-40B4-BE49-F238E27FC236}">
                  <a16:creationId xmlns:a16="http://schemas.microsoft.com/office/drawing/2014/main" id="{8E3273C5-B97E-427B-8C64-4EE9A69E1A32}"/>
                </a:ext>
              </a:extLst>
            </p:cNvPr>
            <p:cNvSpPr txBox="1">
              <a:spLocks/>
            </p:cNvSpPr>
            <p:nvPr/>
          </p:nvSpPr>
          <p:spPr>
            <a:xfrm>
              <a:off x="6459813" y="1430923"/>
              <a:ext cx="1531396" cy="28179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 3" charset="2"/>
                <a:buNone/>
              </a:pPr>
              <a:r>
                <a:rPr lang="fr-FR" sz="1100" i="1" dirty="0">
                  <a:solidFill>
                    <a:srgbClr val="ACD433"/>
                  </a:solidFill>
                </a:rPr>
                <a:t>Colonnes gardées</a:t>
              </a:r>
            </a:p>
            <a:p>
              <a:pPr marL="0" indent="0">
                <a:buFont typeface="Wingdings 3" charset="2"/>
                <a:buNone/>
              </a:pPr>
              <a:endParaRPr lang="fr-FR" sz="14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C700B3-5ABD-4C92-83D5-CEF4A0EEB290}"/>
                </a:ext>
              </a:extLst>
            </p:cNvPr>
            <p:cNvSpPr/>
            <p:nvPr/>
          </p:nvSpPr>
          <p:spPr>
            <a:xfrm>
              <a:off x="8321041" y="1128447"/>
              <a:ext cx="758952" cy="302475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7EBD7F0-2410-4618-91F5-79DDB00FFD42}"/>
                </a:ext>
              </a:extLst>
            </p:cNvPr>
            <p:cNvSpPr/>
            <p:nvPr/>
          </p:nvSpPr>
          <p:spPr>
            <a:xfrm>
              <a:off x="9198329" y="1128447"/>
              <a:ext cx="925943" cy="30247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1" name="Espace réservé du contenu 2">
              <a:extLst>
                <a:ext uri="{FF2B5EF4-FFF2-40B4-BE49-F238E27FC236}">
                  <a16:creationId xmlns:a16="http://schemas.microsoft.com/office/drawing/2014/main" id="{7B9EB415-A8E2-48C9-8D9D-F18F4DA981B8}"/>
                </a:ext>
              </a:extLst>
            </p:cNvPr>
            <p:cNvSpPr txBox="1">
              <a:spLocks/>
            </p:cNvSpPr>
            <p:nvPr/>
          </p:nvSpPr>
          <p:spPr>
            <a:xfrm>
              <a:off x="9119542" y="1430923"/>
              <a:ext cx="1874520" cy="3002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 3" charset="2"/>
                <a:buNone/>
              </a:pPr>
              <a:r>
                <a:rPr lang="fr-FR" sz="1100" i="1" dirty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Zones communes</a:t>
              </a:r>
            </a:p>
            <a:p>
              <a:pPr marL="0" indent="0">
                <a:buFont typeface="Wingdings 3" charset="2"/>
                <a:buNone/>
              </a:pPr>
              <a:endParaRPr lang="fr-FR" sz="1400" dirty="0"/>
            </a:p>
          </p:txBody>
        </p:sp>
        <p:sp>
          <p:nvSpPr>
            <p:cNvPr id="34" name="Espace réservé du contenu 2">
              <a:extLst>
                <a:ext uri="{FF2B5EF4-FFF2-40B4-BE49-F238E27FC236}">
                  <a16:creationId xmlns:a16="http://schemas.microsoft.com/office/drawing/2014/main" id="{D6D4CDCE-5177-4B35-9A71-518967453C66}"/>
                </a:ext>
              </a:extLst>
            </p:cNvPr>
            <p:cNvSpPr txBox="1">
              <a:spLocks/>
            </p:cNvSpPr>
            <p:nvPr/>
          </p:nvSpPr>
          <p:spPr>
            <a:xfrm>
              <a:off x="8139304" y="1430922"/>
              <a:ext cx="1207120" cy="38032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 3" charset="2"/>
                <a:buNone/>
              </a:pPr>
              <a:r>
                <a:rPr lang="fr-FR" sz="1100" i="1" dirty="0">
                  <a:solidFill>
                    <a:srgbClr val="FF5050"/>
                  </a:solidFill>
                </a:rPr>
                <a:t>Clé primaire</a:t>
              </a:r>
            </a:p>
            <a:p>
              <a:pPr marL="0" indent="0">
                <a:buFont typeface="Wingdings 3" charset="2"/>
                <a:buNone/>
              </a:pPr>
              <a:endParaRPr lang="fr-FR" sz="1400" dirty="0"/>
            </a:p>
          </p:txBody>
        </p: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88B0C952-039D-4AC9-ACC2-67A3B6EE489F}"/>
                </a:ext>
              </a:extLst>
            </p:cNvPr>
            <p:cNvCxnSpPr/>
            <p:nvPr/>
          </p:nvCxnSpPr>
          <p:spPr>
            <a:xfrm>
              <a:off x="5550408" y="1430922"/>
              <a:ext cx="768096" cy="0"/>
            </a:xfrm>
            <a:prstGeom prst="line">
              <a:avLst/>
            </a:prstGeom>
            <a:ln w="28575">
              <a:solidFill>
                <a:srgbClr val="ACD4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823E82DA-E725-461F-9619-ECDBBDC2CC1E}"/>
              </a:ext>
            </a:extLst>
          </p:cNvPr>
          <p:cNvGrpSpPr/>
          <p:nvPr/>
        </p:nvGrpSpPr>
        <p:grpSpPr>
          <a:xfrm>
            <a:off x="690691" y="2902046"/>
            <a:ext cx="10455546" cy="3764606"/>
            <a:chOff x="690691" y="2902046"/>
            <a:chExt cx="10455546" cy="3764606"/>
          </a:xfrm>
        </p:grpSpPr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9AE1FF71-3854-48DD-86E6-96F5FF597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691" y="2902046"/>
              <a:ext cx="10455546" cy="376460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4E44F72-5C05-4767-813C-C7A89D09B4A1}"/>
                </a:ext>
              </a:extLst>
            </p:cNvPr>
            <p:cNvSpPr/>
            <p:nvPr/>
          </p:nvSpPr>
          <p:spPr>
            <a:xfrm>
              <a:off x="4206240" y="3703319"/>
              <a:ext cx="795528" cy="2955257"/>
            </a:xfrm>
            <a:prstGeom prst="rect">
              <a:avLst/>
            </a:prstGeom>
            <a:solidFill>
              <a:srgbClr val="ACD433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6B61CEC-E016-46BE-BDD1-9A1EBCA3A09A}"/>
                </a:ext>
              </a:extLst>
            </p:cNvPr>
            <p:cNvSpPr/>
            <p:nvPr/>
          </p:nvSpPr>
          <p:spPr>
            <a:xfrm>
              <a:off x="7012264" y="3703319"/>
              <a:ext cx="575733" cy="2955257"/>
            </a:xfrm>
            <a:prstGeom prst="rect">
              <a:avLst/>
            </a:prstGeom>
            <a:solidFill>
              <a:srgbClr val="ACD433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B4BEDEEF-29CE-45CF-8DA0-0A305F0E89A1}"/>
              </a:ext>
            </a:extLst>
          </p:cNvPr>
          <p:cNvGrpSpPr/>
          <p:nvPr/>
        </p:nvGrpSpPr>
        <p:grpSpPr>
          <a:xfrm>
            <a:off x="1432154" y="948537"/>
            <a:ext cx="9520885" cy="2613887"/>
            <a:chOff x="1432154" y="948537"/>
            <a:chExt cx="9520885" cy="2613887"/>
          </a:xfrm>
        </p:grpSpPr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A7C0AD83-4E2D-4B4A-A7DC-7789FF3E8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154" y="948537"/>
              <a:ext cx="9327688" cy="261388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516715A-C5B2-45A3-81B5-2A2F0454D1AD}"/>
                </a:ext>
              </a:extLst>
            </p:cNvPr>
            <p:cNvSpPr/>
            <p:nvPr/>
          </p:nvSpPr>
          <p:spPr>
            <a:xfrm>
              <a:off x="4467946" y="1447544"/>
              <a:ext cx="2134021" cy="228317"/>
            </a:xfrm>
            <a:prstGeom prst="rect">
              <a:avLst/>
            </a:prstGeom>
            <a:solidFill>
              <a:srgbClr val="ACD433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518B971-E21C-427A-8CA4-40B7813A1C10}"/>
                </a:ext>
              </a:extLst>
            </p:cNvPr>
            <p:cNvSpPr/>
            <p:nvPr/>
          </p:nvSpPr>
          <p:spPr>
            <a:xfrm>
              <a:off x="6872236" y="1447544"/>
              <a:ext cx="2134021" cy="228317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5AD244C-D5CF-442B-B39A-91C79BC06F54}"/>
                </a:ext>
              </a:extLst>
            </p:cNvPr>
            <p:cNvSpPr/>
            <p:nvPr/>
          </p:nvSpPr>
          <p:spPr>
            <a:xfrm>
              <a:off x="9192800" y="1447544"/>
              <a:ext cx="1375006" cy="228317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Espace réservé du contenu 2">
              <a:extLst>
                <a:ext uri="{FF2B5EF4-FFF2-40B4-BE49-F238E27FC236}">
                  <a16:creationId xmlns:a16="http://schemas.microsoft.com/office/drawing/2014/main" id="{205579C8-DD83-45F5-932D-D5A64370D11E}"/>
                </a:ext>
              </a:extLst>
            </p:cNvPr>
            <p:cNvSpPr txBox="1">
              <a:spLocks/>
            </p:cNvSpPr>
            <p:nvPr/>
          </p:nvSpPr>
          <p:spPr>
            <a:xfrm>
              <a:off x="4464821" y="1731145"/>
              <a:ext cx="1955443" cy="3024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 3" charset="2"/>
                <a:buNone/>
              </a:pPr>
              <a:r>
                <a:rPr lang="fr-FR" sz="1100" dirty="0">
                  <a:solidFill>
                    <a:srgbClr val="ACD433"/>
                  </a:solidFill>
                </a:rPr>
                <a:t>Zone France uniquement</a:t>
              </a:r>
            </a:p>
            <a:p>
              <a:pPr marL="0" indent="0">
                <a:buFont typeface="Wingdings 3" charset="2"/>
                <a:buNone/>
              </a:pPr>
              <a:endParaRPr lang="fr-FR" sz="1400" dirty="0"/>
            </a:p>
          </p:txBody>
        </p:sp>
        <p:sp>
          <p:nvSpPr>
            <p:cNvPr id="52" name="Espace réservé du contenu 2">
              <a:extLst>
                <a:ext uri="{FF2B5EF4-FFF2-40B4-BE49-F238E27FC236}">
                  <a16:creationId xmlns:a16="http://schemas.microsoft.com/office/drawing/2014/main" id="{B94042A7-406E-422F-9A03-14CEE0AA7689}"/>
                </a:ext>
              </a:extLst>
            </p:cNvPr>
            <p:cNvSpPr txBox="1">
              <a:spLocks/>
            </p:cNvSpPr>
            <p:nvPr/>
          </p:nvSpPr>
          <p:spPr>
            <a:xfrm>
              <a:off x="6813807" y="1731145"/>
              <a:ext cx="1955443" cy="3024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 3" charset="2"/>
                <a:buNone/>
              </a:pPr>
              <a:r>
                <a:rPr lang="fr-FR" sz="1100" dirty="0">
                  <a:solidFill>
                    <a:srgbClr val="FF5050"/>
                  </a:solidFill>
                </a:rPr>
                <a:t>Produit blé uniquement</a:t>
              </a:r>
            </a:p>
            <a:p>
              <a:pPr marL="0" indent="0">
                <a:buFont typeface="Wingdings 3" charset="2"/>
                <a:buNone/>
              </a:pPr>
              <a:endParaRPr lang="fr-FR" sz="1400" dirty="0"/>
            </a:p>
          </p:txBody>
        </p:sp>
        <p:sp>
          <p:nvSpPr>
            <p:cNvPr id="53" name="Espace réservé du contenu 2">
              <a:extLst>
                <a:ext uri="{FF2B5EF4-FFF2-40B4-BE49-F238E27FC236}">
                  <a16:creationId xmlns:a16="http://schemas.microsoft.com/office/drawing/2014/main" id="{7B8E7033-9DA9-4ABF-BC79-3C4A3AA6C389}"/>
                </a:ext>
              </a:extLst>
            </p:cNvPr>
            <p:cNvSpPr txBox="1">
              <a:spLocks/>
            </p:cNvSpPr>
            <p:nvPr/>
          </p:nvSpPr>
          <p:spPr>
            <a:xfrm>
              <a:off x="8997596" y="1731145"/>
              <a:ext cx="1955443" cy="3024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 3" charset="2"/>
                <a:buNone/>
              </a:pPr>
              <a:r>
                <a:rPr lang="fr-FR" sz="1100" dirty="0">
                  <a:solidFill>
                    <a:srgbClr val="6699FF"/>
                  </a:solidFill>
                </a:rPr>
                <a:t>Colonnes gardées</a:t>
              </a:r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BB790958-A4A0-4CD5-ADDA-B58C103F2ABD}"/>
              </a:ext>
            </a:extLst>
          </p:cNvPr>
          <p:cNvGrpSpPr/>
          <p:nvPr/>
        </p:nvGrpSpPr>
        <p:grpSpPr>
          <a:xfrm>
            <a:off x="2102841" y="3188924"/>
            <a:ext cx="7936975" cy="3534758"/>
            <a:chOff x="2102841" y="3188924"/>
            <a:chExt cx="7936975" cy="3534758"/>
          </a:xfrm>
        </p:grpSpPr>
        <p:pic>
          <p:nvPicPr>
            <p:cNvPr id="56" name="Image 55">
              <a:extLst>
                <a:ext uri="{FF2B5EF4-FFF2-40B4-BE49-F238E27FC236}">
                  <a16:creationId xmlns:a16="http://schemas.microsoft.com/office/drawing/2014/main" id="{CF1DACFC-47A9-4DAA-9140-0E4EBC80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2841" y="3188924"/>
              <a:ext cx="7936975" cy="353475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20A23D0-EDDF-4396-AD45-82F07B9FC473}"/>
                </a:ext>
              </a:extLst>
            </p:cNvPr>
            <p:cNvSpPr/>
            <p:nvPr/>
          </p:nvSpPr>
          <p:spPr>
            <a:xfrm>
              <a:off x="4423739" y="3449676"/>
              <a:ext cx="578029" cy="3264949"/>
            </a:xfrm>
            <a:prstGeom prst="rect">
              <a:avLst/>
            </a:prstGeom>
            <a:solidFill>
              <a:srgbClr val="ACD433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BE70657-B8C7-4A47-9127-D400F93C31E9}"/>
                </a:ext>
              </a:extLst>
            </p:cNvPr>
            <p:cNvSpPr/>
            <p:nvPr/>
          </p:nvSpPr>
          <p:spPr>
            <a:xfrm>
              <a:off x="8258685" y="3449676"/>
              <a:ext cx="391540" cy="3264949"/>
            </a:xfrm>
            <a:prstGeom prst="rect">
              <a:avLst/>
            </a:prstGeom>
            <a:solidFill>
              <a:srgbClr val="ACD433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62B04734-19BA-4A9E-817B-60D6D3FCF4B3}"/>
              </a:ext>
            </a:extLst>
          </p:cNvPr>
          <p:cNvGrpSpPr/>
          <p:nvPr/>
        </p:nvGrpSpPr>
        <p:grpSpPr>
          <a:xfrm>
            <a:off x="2845576" y="1004753"/>
            <a:ext cx="6644054" cy="2362405"/>
            <a:chOff x="2845576" y="1004753"/>
            <a:chExt cx="6644054" cy="2362405"/>
          </a:xfrm>
        </p:grpSpPr>
        <p:pic>
          <p:nvPicPr>
            <p:cNvPr id="61" name="Image 60">
              <a:extLst>
                <a:ext uri="{FF2B5EF4-FFF2-40B4-BE49-F238E27FC236}">
                  <a16:creationId xmlns:a16="http://schemas.microsoft.com/office/drawing/2014/main" id="{C40BE673-D281-4A6A-8A13-AA0DCA43E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5576" y="1004753"/>
              <a:ext cx="6599492" cy="236240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8BE8430-0611-46D8-A684-5DF088BE8E42}"/>
                </a:ext>
              </a:extLst>
            </p:cNvPr>
            <p:cNvSpPr/>
            <p:nvPr/>
          </p:nvSpPr>
          <p:spPr>
            <a:xfrm>
              <a:off x="7707746" y="1492198"/>
              <a:ext cx="426752" cy="190825"/>
            </a:xfrm>
            <a:prstGeom prst="rect">
              <a:avLst/>
            </a:prstGeom>
            <a:solidFill>
              <a:srgbClr val="ACD433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3EE787F-0FB4-4D48-86F2-6FC79BAAA62E}"/>
                </a:ext>
              </a:extLst>
            </p:cNvPr>
            <p:cNvSpPr/>
            <p:nvPr/>
          </p:nvSpPr>
          <p:spPr>
            <a:xfrm>
              <a:off x="8266897" y="1480142"/>
              <a:ext cx="610335" cy="20288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196E772-A1FA-4DC0-A730-4BB5304DEE36}"/>
                </a:ext>
              </a:extLst>
            </p:cNvPr>
            <p:cNvSpPr/>
            <p:nvPr/>
          </p:nvSpPr>
          <p:spPr>
            <a:xfrm>
              <a:off x="8961369" y="1480142"/>
              <a:ext cx="385056" cy="20178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Espace réservé du contenu 2">
              <a:extLst>
                <a:ext uri="{FF2B5EF4-FFF2-40B4-BE49-F238E27FC236}">
                  <a16:creationId xmlns:a16="http://schemas.microsoft.com/office/drawing/2014/main" id="{F25E09D7-1FC0-4F36-8A4F-F7E3A351F1C6}"/>
                </a:ext>
              </a:extLst>
            </p:cNvPr>
            <p:cNvSpPr txBox="1">
              <a:spLocks/>
            </p:cNvSpPr>
            <p:nvPr/>
          </p:nvSpPr>
          <p:spPr>
            <a:xfrm>
              <a:off x="6821152" y="1725838"/>
              <a:ext cx="1265669" cy="3688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 3" charset="2"/>
                <a:buNone/>
              </a:pPr>
              <a:r>
                <a:rPr lang="fr-FR" sz="1200" dirty="0">
                  <a:solidFill>
                    <a:srgbClr val="ACD433"/>
                  </a:solidFill>
                </a:rPr>
                <a:t>Groupe choisi</a:t>
              </a:r>
            </a:p>
          </p:txBody>
        </p:sp>
        <p:sp>
          <p:nvSpPr>
            <p:cNvPr id="66" name="Espace réservé du contenu 2">
              <a:extLst>
                <a:ext uri="{FF2B5EF4-FFF2-40B4-BE49-F238E27FC236}">
                  <a16:creationId xmlns:a16="http://schemas.microsoft.com/office/drawing/2014/main" id="{9462130D-D978-42D2-90F3-9E40597373B3}"/>
                </a:ext>
              </a:extLst>
            </p:cNvPr>
            <p:cNvSpPr txBox="1">
              <a:spLocks/>
            </p:cNvSpPr>
            <p:nvPr/>
          </p:nvSpPr>
          <p:spPr>
            <a:xfrm>
              <a:off x="7689714" y="2010964"/>
              <a:ext cx="1404765" cy="3688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 3" charset="2"/>
                <a:buNone/>
              </a:pPr>
              <a:r>
                <a:rPr lang="fr-FR" sz="1200" dirty="0">
                  <a:solidFill>
                    <a:srgbClr val="FF5050"/>
                  </a:solidFill>
                </a:rPr>
                <a:t>Valeurs choisies</a:t>
              </a:r>
            </a:p>
          </p:txBody>
        </p:sp>
        <p:sp>
          <p:nvSpPr>
            <p:cNvPr id="67" name="Espace réservé du contenu 2">
              <a:extLst>
                <a:ext uri="{FF2B5EF4-FFF2-40B4-BE49-F238E27FC236}">
                  <a16:creationId xmlns:a16="http://schemas.microsoft.com/office/drawing/2014/main" id="{E16381D2-4F53-4C64-9636-695B723320A5}"/>
                </a:ext>
              </a:extLst>
            </p:cNvPr>
            <p:cNvSpPr txBox="1">
              <a:spLocks/>
            </p:cNvSpPr>
            <p:nvPr/>
          </p:nvSpPr>
          <p:spPr>
            <a:xfrm>
              <a:off x="8084865" y="2367030"/>
              <a:ext cx="1404765" cy="3688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 3" charset="2"/>
                <a:buNone/>
              </a:pPr>
              <a:r>
                <a:rPr lang="fr-FR" sz="1200" dirty="0">
                  <a:solidFill>
                    <a:srgbClr val="6699FF"/>
                  </a:solidFill>
                </a:rPr>
                <a:t>Fonction choisie</a:t>
              </a:r>
            </a:p>
          </p:txBody>
        </p:sp>
      </p:grpSp>
      <p:sp>
        <p:nvSpPr>
          <p:cNvPr id="69" name="Bouton d’action : accueil 68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814A4394-4B19-4972-A029-865B6D49683D}"/>
              </a:ext>
            </a:extLst>
          </p:cNvPr>
          <p:cNvSpPr/>
          <p:nvPr/>
        </p:nvSpPr>
        <p:spPr>
          <a:xfrm>
            <a:off x="146304" y="6510528"/>
            <a:ext cx="210312" cy="188332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426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A98436-8E9F-4862-8F41-5DE6B698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684CCE0-5F16-4052-89CC-B5DBB2065142}"/>
              </a:ext>
            </a:extLst>
          </p:cNvPr>
          <p:cNvSpPr txBox="1">
            <a:spLocks/>
          </p:cNvSpPr>
          <p:nvPr/>
        </p:nvSpPr>
        <p:spPr bwMode="gray">
          <a:xfrm>
            <a:off x="2195743" y="912151"/>
            <a:ext cx="7800513" cy="8189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" sz="3600" dirty="0"/>
              <a:t>5/ Requetes SQL</a:t>
            </a:r>
            <a:endParaRPr lang="fr-FR" dirty="0"/>
          </a:p>
        </p:txBody>
      </p:sp>
      <p:sp>
        <p:nvSpPr>
          <p:cNvPr id="5" name="Rectangle : avec coins arrondis en diagonale 4">
            <a:extLst>
              <a:ext uri="{FF2B5EF4-FFF2-40B4-BE49-F238E27FC236}">
                <a16:creationId xmlns:a16="http://schemas.microsoft.com/office/drawing/2014/main" id="{7BA2681D-8D21-4B38-B668-595DE77F4FE2}"/>
              </a:ext>
            </a:extLst>
          </p:cNvPr>
          <p:cNvSpPr/>
          <p:nvPr/>
        </p:nvSpPr>
        <p:spPr>
          <a:xfrm>
            <a:off x="1275972" y="2554765"/>
            <a:ext cx="1431598" cy="318777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Requête SQL 1</a:t>
            </a:r>
          </a:p>
        </p:txBody>
      </p:sp>
      <p:sp>
        <p:nvSpPr>
          <p:cNvPr id="6" name="Rectangle : avec coins arrondis en diagonale 5">
            <a:extLst>
              <a:ext uri="{FF2B5EF4-FFF2-40B4-BE49-F238E27FC236}">
                <a16:creationId xmlns:a16="http://schemas.microsoft.com/office/drawing/2014/main" id="{0D90F47D-B4F7-456F-8041-AC337D1514F8}"/>
              </a:ext>
            </a:extLst>
          </p:cNvPr>
          <p:cNvSpPr/>
          <p:nvPr/>
        </p:nvSpPr>
        <p:spPr>
          <a:xfrm>
            <a:off x="2903604" y="2554765"/>
            <a:ext cx="1431598" cy="318777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Requête SQL 2</a:t>
            </a:r>
          </a:p>
        </p:txBody>
      </p:sp>
      <p:sp>
        <p:nvSpPr>
          <p:cNvPr id="8" name="Rectangle : avec coins arrondis en diagonale 7">
            <a:extLst>
              <a:ext uri="{FF2B5EF4-FFF2-40B4-BE49-F238E27FC236}">
                <a16:creationId xmlns:a16="http://schemas.microsoft.com/office/drawing/2014/main" id="{D206A697-15A2-47A8-B7CB-2C530A075FD8}"/>
              </a:ext>
            </a:extLst>
          </p:cNvPr>
          <p:cNvSpPr/>
          <p:nvPr/>
        </p:nvSpPr>
        <p:spPr>
          <a:xfrm>
            <a:off x="4531236" y="2554765"/>
            <a:ext cx="1431598" cy="318777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Requête SQL 3</a:t>
            </a:r>
          </a:p>
        </p:txBody>
      </p:sp>
      <p:sp>
        <p:nvSpPr>
          <p:cNvPr id="9" name="Rectangle : avec coins arrondis en diagonale 8">
            <a:extLst>
              <a:ext uri="{FF2B5EF4-FFF2-40B4-BE49-F238E27FC236}">
                <a16:creationId xmlns:a16="http://schemas.microsoft.com/office/drawing/2014/main" id="{1ECF800A-4C2E-426D-8C05-26CF80385BC5}"/>
              </a:ext>
            </a:extLst>
          </p:cNvPr>
          <p:cNvSpPr/>
          <p:nvPr/>
        </p:nvSpPr>
        <p:spPr>
          <a:xfrm>
            <a:off x="6158868" y="2554765"/>
            <a:ext cx="1431598" cy="318777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Requête SQL 4</a:t>
            </a:r>
          </a:p>
        </p:txBody>
      </p:sp>
      <p:sp>
        <p:nvSpPr>
          <p:cNvPr id="10" name="Rectangle : avec coins arrondis en diagonale 9">
            <a:extLst>
              <a:ext uri="{FF2B5EF4-FFF2-40B4-BE49-F238E27FC236}">
                <a16:creationId xmlns:a16="http://schemas.microsoft.com/office/drawing/2014/main" id="{5D03E375-8F9E-4623-B772-6454F650F9E3}"/>
              </a:ext>
            </a:extLst>
          </p:cNvPr>
          <p:cNvSpPr/>
          <p:nvPr/>
        </p:nvSpPr>
        <p:spPr>
          <a:xfrm>
            <a:off x="7786500" y="2554765"/>
            <a:ext cx="1431598" cy="318777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Requête SQL 5</a:t>
            </a:r>
          </a:p>
        </p:txBody>
      </p:sp>
      <p:sp>
        <p:nvSpPr>
          <p:cNvPr id="11" name="Rectangle : avec coins arrondis en diagonale 10">
            <a:extLst>
              <a:ext uri="{FF2B5EF4-FFF2-40B4-BE49-F238E27FC236}">
                <a16:creationId xmlns:a16="http://schemas.microsoft.com/office/drawing/2014/main" id="{9D37DFED-455D-418D-A397-CEE435B48E02}"/>
              </a:ext>
            </a:extLst>
          </p:cNvPr>
          <p:cNvSpPr/>
          <p:nvPr/>
        </p:nvSpPr>
        <p:spPr>
          <a:xfrm>
            <a:off x="9414132" y="2554765"/>
            <a:ext cx="1431598" cy="318777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Requête SQL 6</a:t>
            </a:r>
          </a:p>
        </p:txBody>
      </p:sp>
      <p:sp>
        <p:nvSpPr>
          <p:cNvPr id="23" name="Bouton d’action : accueil 2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114021B4-1C5B-450B-948E-D672B0A9B84C}"/>
              </a:ext>
            </a:extLst>
          </p:cNvPr>
          <p:cNvSpPr/>
          <p:nvPr/>
        </p:nvSpPr>
        <p:spPr>
          <a:xfrm>
            <a:off x="146304" y="6510528"/>
            <a:ext cx="210312" cy="188332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5996FD9-00CE-4CEF-BD29-223EBDD164B2}"/>
              </a:ext>
            </a:extLst>
          </p:cNvPr>
          <p:cNvGrpSpPr/>
          <p:nvPr/>
        </p:nvGrpSpPr>
        <p:grpSpPr>
          <a:xfrm>
            <a:off x="2498143" y="2511051"/>
            <a:ext cx="9143394" cy="3817951"/>
            <a:chOff x="270738" y="655142"/>
            <a:chExt cx="9143394" cy="3817951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7904644C-0AD9-40E9-A036-DE1A983657A1}"/>
                </a:ext>
              </a:extLst>
            </p:cNvPr>
            <p:cNvGrpSpPr/>
            <p:nvPr/>
          </p:nvGrpSpPr>
          <p:grpSpPr>
            <a:xfrm>
              <a:off x="270738" y="655142"/>
              <a:ext cx="9143394" cy="3817951"/>
              <a:chOff x="2903604" y="2541193"/>
              <a:chExt cx="9143394" cy="3817951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17D70F44-847B-43F7-B87A-8EEF7BEC2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3604" y="2541193"/>
                <a:ext cx="5174428" cy="381795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8" name="Espace réservé du contenu 2">
                <a:extLst>
                  <a:ext uri="{FF2B5EF4-FFF2-40B4-BE49-F238E27FC236}">
                    <a16:creationId xmlns:a16="http://schemas.microsoft.com/office/drawing/2014/main" id="{D3192ED0-A5E0-494E-8261-8542CEA97C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76334" y="3099816"/>
                <a:ext cx="3870664" cy="32593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r>
                  <a:rPr lang="fr-FR" sz="1100" dirty="0"/>
                  <a:t>1/ sélection de la colonne </a:t>
                </a:r>
                <a:r>
                  <a:rPr lang="fr-FR" sz="1100" b="1" dirty="0">
                    <a:solidFill>
                      <a:srgbClr val="CC00CC"/>
                    </a:solidFill>
                  </a:rPr>
                  <a:t>Pays</a:t>
                </a:r>
                <a:r>
                  <a:rPr lang="fr-FR" sz="1100" dirty="0"/>
                  <a:t> et des valeurs sommées correspondantes au pays de la colonne </a:t>
                </a:r>
                <a:r>
                  <a:rPr lang="fr-FR" sz="1100" b="1" dirty="0" err="1">
                    <a:solidFill>
                      <a:srgbClr val="CC00CC"/>
                    </a:solidFill>
                  </a:rPr>
                  <a:t>dispo_alim_kcal_p_j</a:t>
                </a:r>
                <a:r>
                  <a:rPr lang="fr-FR" sz="1100" dirty="0"/>
                  <a:t> qu’on dispose dans une colonne renommée </a:t>
                </a:r>
                <a:r>
                  <a:rPr lang="fr-FR" sz="1100" b="1" dirty="0" err="1">
                    <a:solidFill>
                      <a:srgbClr val="CC00CC"/>
                    </a:solidFill>
                  </a:rPr>
                  <a:t>dispo_alim_kcal</a:t>
                </a:r>
                <a:r>
                  <a:rPr lang="fr-FR" sz="1100" b="1" dirty="0">
                    <a:solidFill>
                      <a:srgbClr val="CC00CC"/>
                    </a:solidFill>
                  </a:rPr>
                  <a:t> </a:t>
                </a:r>
                <a:r>
                  <a:rPr lang="fr-FR" sz="1100" dirty="0">
                    <a:solidFill>
                      <a:schemeClr val="tx1"/>
                    </a:solidFill>
                  </a:rPr>
                  <a:t>(</a:t>
                </a:r>
                <a:r>
                  <a:rPr lang="fr-FR" sz="1100" b="1" dirty="0">
                    <a:solidFill>
                      <a:schemeClr val="tx2">
                        <a:lumMod val="75000"/>
                      </a:schemeClr>
                    </a:solidFill>
                  </a:rPr>
                  <a:t>AS</a:t>
                </a:r>
                <a:r>
                  <a:rPr lang="fr-FR" sz="11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endParaRPr lang="fr-FR" sz="1100" dirty="0">
                  <a:solidFill>
                    <a:schemeClr val="tx1"/>
                  </a:solidFill>
                </a:endParaRPr>
              </a:p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endParaRPr lang="fr-FR" sz="1100" dirty="0">
                  <a:solidFill>
                    <a:schemeClr val="tx1"/>
                  </a:solidFill>
                </a:endParaRPr>
              </a:p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r>
                  <a:rPr lang="fr-FR" sz="1100" dirty="0">
                    <a:solidFill>
                      <a:schemeClr val="tx1"/>
                    </a:solidFill>
                  </a:rPr>
                  <a:t>2/ depuis le </a:t>
                </a:r>
                <a:r>
                  <a:rPr lang="fr-FR" sz="1100" dirty="0" err="1">
                    <a:solidFill>
                      <a:schemeClr val="tx1"/>
                    </a:solidFill>
                  </a:rPr>
                  <a:t>dataframe</a:t>
                </a:r>
                <a:r>
                  <a:rPr lang="fr-FR" sz="1100" dirty="0">
                    <a:solidFill>
                      <a:schemeClr val="tx1"/>
                    </a:solidFill>
                  </a:rPr>
                  <a:t> </a:t>
                </a:r>
                <a:r>
                  <a:rPr lang="fr-FR" sz="1100" b="1" dirty="0" err="1">
                    <a:solidFill>
                      <a:schemeClr val="accent6">
                        <a:lumMod val="75000"/>
                      </a:schemeClr>
                    </a:solidFill>
                  </a:rPr>
                  <a:t>dispo_alim</a:t>
                </a:r>
                <a:endParaRPr lang="fr-FR" sz="11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endParaRPr lang="fr-FR" sz="11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endParaRPr lang="fr-FR" sz="11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r>
                  <a:rPr lang="fr-FR" sz="1100" dirty="0"/>
                  <a:t>3/ on groupe les </a:t>
                </a:r>
                <a:r>
                  <a:rPr lang="fr-FR" sz="1100" b="1" dirty="0">
                    <a:solidFill>
                      <a:srgbClr val="CC00CC"/>
                    </a:solidFill>
                  </a:rPr>
                  <a:t>pays</a:t>
                </a:r>
                <a:r>
                  <a:rPr lang="fr-FR" sz="1100" dirty="0"/>
                  <a:t> pour avoir une colonne contenant un seul pays par ligne par ordre alphabétique</a:t>
                </a:r>
              </a:p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endParaRPr lang="fr-FR" sz="1100" dirty="0"/>
              </a:p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endParaRPr lang="fr-FR" sz="1100" dirty="0"/>
              </a:p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r>
                  <a:rPr lang="fr-FR" sz="1100" dirty="0"/>
                  <a:t>4/ on ordonne la table par rapport à la colonne </a:t>
                </a:r>
                <a:r>
                  <a:rPr lang="fr-FR" sz="1100" b="1" dirty="0" err="1">
                    <a:solidFill>
                      <a:srgbClr val="CC00CC"/>
                    </a:solidFill>
                  </a:rPr>
                  <a:t>dispo_alim_kcal</a:t>
                </a:r>
                <a:r>
                  <a:rPr lang="fr-FR" sz="1100" b="1" dirty="0">
                    <a:solidFill>
                      <a:srgbClr val="CC00CC"/>
                    </a:solidFill>
                  </a:rPr>
                  <a:t> </a:t>
                </a:r>
                <a:r>
                  <a:rPr lang="fr-FR" sz="1100" dirty="0"/>
                  <a:t>par ordre décroissant (</a:t>
                </a:r>
                <a:r>
                  <a:rPr lang="fr-FR" sz="1100" b="1" dirty="0">
                    <a:solidFill>
                      <a:schemeClr val="tx2">
                        <a:lumMod val="75000"/>
                      </a:schemeClr>
                    </a:solidFill>
                  </a:rPr>
                  <a:t>DESC</a:t>
                </a:r>
                <a:r>
                  <a:rPr lang="fr-FR" sz="1100" dirty="0"/>
                  <a:t>)</a:t>
                </a:r>
              </a:p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endParaRPr lang="fr-FR" sz="1100" dirty="0"/>
              </a:p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endParaRPr lang="fr-FR" sz="1100" dirty="0"/>
              </a:p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r>
                  <a:rPr lang="fr-FR" sz="1100" dirty="0"/>
                  <a:t>5/ on affiche les 10 premières lignes </a:t>
                </a:r>
              </a:p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endParaRPr lang="fr-FR" sz="1100" dirty="0"/>
              </a:p>
            </p:txBody>
          </p:sp>
        </p:grpSp>
        <p:sp>
          <p:nvSpPr>
            <p:cNvPr id="22" name="Espace réservé du contenu 2">
              <a:extLst>
                <a:ext uri="{FF2B5EF4-FFF2-40B4-BE49-F238E27FC236}">
                  <a16:creationId xmlns:a16="http://schemas.microsoft.com/office/drawing/2014/main" id="{46687CAD-D39D-4F99-BB0A-61248F85E336}"/>
                </a:ext>
              </a:extLst>
            </p:cNvPr>
            <p:cNvSpPr txBox="1">
              <a:spLocks/>
            </p:cNvSpPr>
            <p:nvPr/>
          </p:nvSpPr>
          <p:spPr>
            <a:xfrm>
              <a:off x="3299577" y="2361765"/>
              <a:ext cx="1951922" cy="172197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r>
                <a:rPr lang="fr-FR" sz="1100" b="1" dirty="0">
                  <a:solidFill>
                    <a:srgbClr val="ACD433"/>
                  </a:solidFill>
                </a:rPr>
                <a:t>10 pays avec la plus forte disponibilité alimentaire en Kcal par personne par jour</a:t>
              </a: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endParaRPr lang="fr-FR" sz="1100" dirty="0">
                <a:solidFill>
                  <a:schemeClr val="tx1"/>
                </a:solidFill>
              </a:endParaRP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r>
                <a:rPr lang="fr-FR" sz="1100" b="1" dirty="0">
                  <a:solidFill>
                    <a:srgbClr val="ACD433"/>
                  </a:solidFill>
                </a:rPr>
                <a:t>Ex : Autriche 1</a:t>
              </a:r>
              <a:r>
                <a:rPr lang="fr-FR" sz="1100" b="1" baseline="30000" dirty="0">
                  <a:solidFill>
                    <a:srgbClr val="ACD433"/>
                  </a:solidFill>
                </a:rPr>
                <a:t>er</a:t>
              </a:r>
              <a:r>
                <a:rPr lang="fr-FR" sz="1100" b="1" dirty="0">
                  <a:solidFill>
                    <a:srgbClr val="ACD433"/>
                  </a:solidFill>
                </a:rPr>
                <a:t> avec 3770 kcal</a:t>
              </a: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endParaRPr lang="fr-FR" sz="1100" dirty="0">
                <a:solidFill>
                  <a:schemeClr val="tx1"/>
                </a:solidFill>
              </a:endParaRP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r>
                <a:rPr lang="fr-FR" sz="1100" b="1" dirty="0">
                  <a:solidFill>
                    <a:srgbClr val="ACD433"/>
                  </a:solidFill>
                </a:rPr>
                <a:t>Apport journalier en kcal recommandé = 2500 kcal</a:t>
              </a: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endParaRPr lang="fr-FR" sz="1100" dirty="0">
                <a:solidFill>
                  <a:schemeClr val="tx1"/>
                </a:solidFill>
              </a:endParaRP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endParaRPr lang="fr-FR" sz="1100" dirty="0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ACEF505-0648-425F-A9D1-32CA4FCE41A9}"/>
              </a:ext>
            </a:extLst>
          </p:cNvPr>
          <p:cNvGrpSpPr/>
          <p:nvPr/>
        </p:nvGrpSpPr>
        <p:grpSpPr>
          <a:xfrm>
            <a:off x="3803476" y="2780333"/>
            <a:ext cx="5174428" cy="3718882"/>
            <a:chOff x="1032189" y="2714153"/>
            <a:chExt cx="5174428" cy="371888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420A8FA6-0DAC-4FFF-B264-222C9FF02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189" y="2714153"/>
              <a:ext cx="5174428" cy="371888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4" name="Espace réservé du contenu 2">
              <a:extLst>
                <a:ext uri="{FF2B5EF4-FFF2-40B4-BE49-F238E27FC236}">
                  <a16:creationId xmlns:a16="http://schemas.microsoft.com/office/drawing/2014/main" id="{760C6886-0C9B-452E-BC00-78E70B395242}"/>
                </a:ext>
              </a:extLst>
            </p:cNvPr>
            <p:cNvSpPr txBox="1">
              <a:spLocks/>
            </p:cNvSpPr>
            <p:nvPr/>
          </p:nvSpPr>
          <p:spPr>
            <a:xfrm>
              <a:off x="4034261" y="4191332"/>
              <a:ext cx="2091862" cy="19060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r>
                <a:rPr lang="fr-FR" sz="1100" b="1" dirty="0">
                  <a:solidFill>
                    <a:srgbClr val="ACD433"/>
                  </a:solidFill>
                </a:rPr>
                <a:t>10 pays avec la plus forte disponibilité alimentaire en kg de protéine par personne par jour</a:t>
              </a: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endParaRPr lang="fr-FR" sz="1100" dirty="0">
                <a:solidFill>
                  <a:schemeClr val="tx1"/>
                </a:solidFill>
              </a:endParaRP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r>
                <a:rPr lang="fr-FR" sz="1100" b="1" dirty="0">
                  <a:solidFill>
                    <a:srgbClr val="ACD433"/>
                  </a:solidFill>
                </a:rPr>
                <a:t>Ex : Islande 1</a:t>
              </a:r>
              <a:r>
                <a:rPr lang="fr-FR" sz="1100" b="1" baseline="30000" dirty="0">
                  <a:solidFill>
                    <a:srgbClr val="ACD433"/>
                  </a:solidFill>
                </a:rPr>
                <a:t>er</a:t>
              </a:r>
              <a:r>
                <a:rPr lang="fr-FR" sz="1100" b="1" dirty="0">
                  <a:solidFill>
                    <a:srgbClr val="ACD433"/>
                  </a:solidFill>
                </a:rPr>
                <a:t> avec 0,13 kg</a:t>
              </a: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endParaRPr lang="fr-FR" sz="1100" dirty="0">
                <a:solidFill>
                  <a:schemeClr val="tx1"/>
                </a:solidFill>
              </a:endParaRP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r>
                <a:rPr lang="fr-FR" sz="1100" b="1" dirty="0">
                  <a:solidFill>
                    <a:srgbClr val="ACD433"/>
                  </a:solidFill>
                </a:rPr>
                <a:t>Apport journalier en kg de protéine pour une femme de 55kg sédentaire = 0,044 kg</a:t>
              </a: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endParaRPr lang="fr-FR" sz="1100" dirty="0"/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6B0919A-ABED-4CDB-8B03-5B55B1D85FB7}"/>
              </a:ext>
            </a:extLst>
          </p:cNvPr>
          <p:cNvGrpSpPr/>
          <p:nvPr/>
        </p:nvGrpSpPr>
        <p:grpSpPr>
          <a:xfrm>
            <a:off x="2362837" y="2090725"/>
            <a:ext cx="9278700" cy="3787468"/>
            <a:chOff x="747269" y="1560383"/>
            <a:chExt cx="9278700" cy="3787468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07B834B8-51FF-4014-B96F-E47D3199CDA4}"/>
                </a:ext>
              </a:extLst>
            </p:cNvPr>
            <p:cNvGrpSpPr/>
            <p:nvPr/>
          </p:nvGrpSpPr>
          <p:grpSpPr>
            <a:xfrm>
              <a:off x="747269" y="1560383"/>
              <a:ext cx="9278700" cy="3787468"/>
              <a:chOff x="1285170" y="1553985"/>
              <a:chExt cx="9278700" cy="3787468"/>
            </a:xfrm>
          </p:grpSpPr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588BD893-7BDA-4E78-82AE-0A8467503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5170" y="1553985"/>
                <a:ext cx="5174428" cy="378746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20" name="Espace réservé du contenu 2">
                <a:extLst>
                  <a:ext uri="{FF2B5EF4-FFF2-40B4-BE49-F238E27FC236}">
                    <a16:creationId xmlns:a16="http://schemas.microsoft.com/office/drawing/2014/main" id="{B3ACEBEF-980C-4D87-AD71-4DAF088383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206" y="1719959"/>
                <a:ext cx="3870664" cy="32593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r>
                  <a:rPr lang="fr-FR" sz="1100" dirty="0"/>
                  <a:t>1/ sélection de la colonne </a:t>
                </a:r>
                <a:r>
                  <a:rPr lang="fr-FR" sz="1100" b="1" dirty="0">
                    <a:solidFill>
                      <a:srgbClr val="CC00CC"/>
                    </a:solidFill>
                  </a:rPr>
                  <a:t>Pays</a:t>
                </a:r>
                <a:r>
                  <a:rPr lang="fr-FR" sz="1100" dirty="0"/>
                  <a:t> et des valeurs sommées correspondantes au pays de la colonne </a:t>
                </a:r>
                <a:r>
                  <a:rPr lang="fr-FR" sz="1100" b="1" dirty="0" err="1">
                    <a:solidFill>
                      <a:srgbClr val="CC00CC"/>
                    </a:solidFill>
                  </a:rPr>
                  <a:t>dispo_prot</a:t>
                </a:r>
                <a:r>
                  <a:rPr lang="fr-FR" sz="1100" b="1" dirty="0">
                    <a:solidFill>
                      <a:srgbClr val="CC00CC"/>
                    </a:solidFill>
                  </a:rPr>
                  <a:t> </a:t>
                </a:r>
                <a:r>
                  <a:rPr lang="fr-FR" sz="1100" dirty="0"/>
                  <a:t>qu’on divise par 1000 et qu’on dispose dans une colonne renommée </a:t>
                </a:r>
                <a:r>
                  <a:rPr lang="fr-FR" sz="1100" b="1" dirty="0" err="1">
                    <a:solidFill>
                      <a:srgbClr val="CC00CC"/>
                    </a:solidFill>
                  </a:rPr>
                  <a:t>dispo_prot_kg</a:t>
                </a:r>
                <a:r>
                  <a:rPr lang="fr-FR" sz="1100" b="1" dirty="0">
                    <a:solidFill>
                      <a:srgbClr val="CC00CC"/>
                    </a:solidFill>
                  </a:rPr>
                  <a:t> </a:t>
                </a:r>
                <a:r>
                  <a:rPr lang="fr-FR" sz="1100" dirty="0">
                    <a:solidFill>
                      <a:schemeClr val="tx1"/>
                    </a:solidFill>
                  </a:rPr>
                  <a:t>(</a:t>
                </a:r>
                <a:r>
                  <a:rPr lang="fr-FR" sz="1100" b="1" dirty="0">
                    <a:solidFill>
                      <a:schemeClr val="tx2">
                        <a:lumMod val="75000"/>
                      </a:schemeClr>
                    </a:solidFill>
                  </a:rPr>
                  <a:t>AS</a:t>
                </a:r>
                <a:r>
                  <a:rPr lang="fr-FR" sz="11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endParaRPr lang="fr-FR" sz="1100" dirty="0">
                  <a:solidFill>
                    <a:schemeClr val="tx1"/>
                  </a:solidFill>
                </a:endParaRPr>
              </a:p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endParaRPr lang="fr-FR" sz="1100" dirty="0">
                  <a:solidFill>
                    <a:schemeClr val="tx1"/>
                  </a:solidFill>
                </a:endParaRPr>
              </a:p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r>
                  <a:rPr lang="fr-FR" sz="1100" dirty="0">
                    <a:solidFill>
                      <a:schemeClr val="tx1"/>
                    </a:solidFill>
                  </a:rPr>
                  <a:t>2/ depuis le </a:t>
                </a:r>
                <a:r>
                  <a:rPr lang="fr-FR" sz="1100" dirty="0" err="1">
                    <a:solidFill>
                      <a:schemeClr val="tx1"/>
                    </a:solidFill>
                  </a:rPr>
                  <a:t>dataframe</a:t>
                </a:r>
                <a:r>
                  <a:rPr lang="fr-FR" sz="1100" dirty="0">
                    <a:solidFill>
                      <a:schemeClr val="tx1"/>
                    </a:solidFill>
                  </a:rPr>
                  <a:t> </a:t>
                </a:r>
                <a:r>
                  <a:rPr lang="fr-FR" sz="1100" b="1" dirty="0" err="1">
                    <a:solidFill>
                      <a:schemeClr val="accent6">
                        <a:lumMod val="75000"/>
                      </a:schemeClr>
                    </a:solidFill>
                  </a:rPr>
                  <a:t>dispo_alim</a:t>
                </a:r>
                <a:endParaRPr lang="fr-FR" sz="11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endParaRPr lang="fr-FR" sz="11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endParaRPr lang="fr-FR" sz="11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r>
                  <a:rPr lang="fr-FR" sz="1100" dirty="0"/>
                  <a:t>3/ on groupe les </a:t>
                </a:r>
                <a:r>
                  <a:rPr lang="fr-FR" sz="1100" b="1" dirty="0">
                    <a:solidFill>
                      <a:srgbClr val="CC00CC"/>
                    </a:solidFill>
                  </a:rPr>
                  <a:t>pays</a:t>
                </a:r>
                <a:r>
                  <a:rPr lang="fr-FR" sz="1100" dirty="0"/>
                  <a:t> pour avoir une colonne contenant un seul pays par ligne par ordre alphabétique</a:t>
                </a:r>
              </a:p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endParaRPr lang="fr-FR" sz="1100" dirty="0"/>
              </a:p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endParaRPr lang="fr-FR" sz="1100" dirty="0"/>
              </a:p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r>
                  <a:rPr lang="fr-FR" sz="1100" dirty="0"/>
                  <a:t>4/ on ordonne la table par rapport à la colonne </a:t>
                </a:r>
                <a:r>
                  <a:rPr lang="fr-FR" sz="1100" b="1" dirty="0" err="1">
                    <a:solidFill>
                      <a:srgbClr val="CC00CC"/>
                    </a:solidFill>
                  </a:rPr>
                  <a:t>dispo_prot_kg</a:t>
                </a:r>
                <a:r>
                  <a:rPr lang="fr-FR" sz="1100" dirty="0" err="1"/>
                  <a:t>par</a:t>
                </a:r>
                <a:r>
                  <a:rPr lang="fr-FR" sz="1100" dirty="0"/>
                  <a:t> ordre croissant (</a:t>
                </a:r>
                <a:r>
                  <a:rPr lang="fr-FR" sz="1100" b="1" dirty="0">
                    <a:solidFill>
                      <a:schemeClr val="tx2">
                        <a:lumMod val="75000"/>
                      </a:schemeClr>
                    </a:solidFill>
                  </a:rPr>
                  <a:t>ASC</a:t>
                </a:r>
                <a:r>
                  <a:rPr lang="fr-FR" sz="1100" dirty="0"/>
                  <a:t>)</a:t>
                </a:r>
              </a:p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endParaRPr lang="fr-FR" sz="1100" dirty="0"/>
              </a:p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endParaRPr lang="fr-FR" sz="1100" dirty="0"/>
              </a:p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r>
                  <a:rPr lang="fr-FR" sz="1100" dirty="0"/>
                  <a:t>5/ on affiche les 10 premières lignes </a:t>
                </a:r>
              </a:p>
              <a:p>
                <a:pPr marL="0" indent="0">
                  <a:spcBef>
                    <a:spcPts val="0"/>
                  </a:spcBef>
                  <a:buFont typeface="Wingdings 3" charset="2"/>
                  <a:buNone/>
                </a:pPr>
                <a:endParaRPr lang="fr-FR" sz="1100" dirty="0"/>
              </a:p>
            </p:txBody>
          </p:sp>
        </p:grpSp>
        <p:sp>
          <p:nvSpPr>
            <p:cNvPr id="25" name="Espace réservé du contenu 2">
              <a:extLst>
                <a:ext uri="{FF2B5EF4-FFF2-40B4-BE49-F238E27FC236}">
                  <a16:creationId xmlns:a16="http://schemas.microsoft.com/office/drawing/2014/main" id="{28409992-7044-45BC-BFB8-C397EFD364F7}"/>
                </a:ext>
              </a:extLst>
            </p:cNvPr>
            <p:cNvSpPr txBox="1">
              <a:spLocks/>
            </p:cNvSpPr>
            <p:nvPr/>
          </p:nvSpPr>
          <p:spPr>
            <a:xfrm>
              <a:off x="3617532" y="3045457"/>
              <a:ext cx="2151230" cy="138050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r>
                <a:rPr lang="fr-FR" sz="1100" b="1" dirty="0">
                  <a:solidFill>
                    <a:srgbClr val="ACD433"/>
                  </a:solidFill>
                </a:rPr>
                <a:t>10 pays avec la plus faible disponibilité alimentaire en kg de protéine par personne par jour</a:t>
              </a: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endParaRPr lang="fr-FR" sz="1100" dirty="0">
                <a:solidFill>
                  <a:schemeClr val="tx1"/>
                </a:solidFill>
              </a:endParaRP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r>
                <a:rPr lang="fr-FR" sz="1100" b="1" dirty="0">
                  <a:solidFill>
                    <a:srgbClr val="ACD433"/>
                  </a:solidFill>
                </a:rPr>
                <a:t>Ex : Libéria 1</a:t>
              </a:r>
              <a:r>
                <a:rPr lang="fr-FR" sz="1100" b="1" baseline="30000" dirty="0">
                  <a:solidFill>
                    <a:srgbClr val="ACD433"/>
                  </a:solidFill>
                </a:rPr>
                <a:t>er</a:t>
              </a:r>
              <a:r>
                <a:rPr lang="fr-FR" sz="1100" b="1" dirty="0">
                  <a:solidFill>
                    <a:srgbClr val="ACD433"/>
                  </a:solidFill>
                </a:rPr>
                <a:t> avec 0,03 kg</a:t>
              </a: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endParaRPr lang="fr-FR" sz="1100" dirty="0">
                <a:solidFill>
                  <a:schemeClr val="tx1"/>
                </a:solidFill>
              </a:endParaRP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endParaRPr lang="fr-FR" sz="1100" dirty="0"/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F2AB47F6-DD91-4616-B1DB-6502BE1C4AB1}"/>
              </a:ext>
            </a:extLst>
          </p:cNvPr>
          <p:cNvGrpSpPr/>
          <p:nvPr/>
        </p:nvGrpSpPr>
        <p:grpSpPr>
          <a:xfrm>
            <a:off x="4216683" y="2563472"/>
            <a:ext cx="5174428" cy="3932261"/>
            <a:chOff x="1895242" y="2714153"/>
            <a:chExt cx="5174428" cy="3932261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DAD05AA5-DD3F-406B-B81F-0270806CE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5242" y="2714153"/>
              <a:ext cx="5174428" cy="393226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7" name="Espace réservé du contenu 2">
              <a:extLst>
                <a:ext uri="{FF2B5EF4-FFF2-40B4-BE49-F238E27FC236}">
                  <a16:creationId xmlns:a16="http://schemas.microsoft.com/office/drawing/2014/main" id="{7B5F2900-4618-4BDF-9D8E-527CE98BB265}"/>
                </a:ext>
              </a:extLst>
            </p:cNvPr>
            <p:cNvSpPr txBox="1">
              <a:spLocks/>
            </p:cNvSpPr>
            <p:nvPr/>
          </p:nvSpPr>
          <p:spPr>
            <a:xfrm>
              <a:off x="5473938" y="4258899"/>
              <a:ext cx="1337682" cy="20719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r>
                <a:rPr lang="fr-FR" sz="1100" b="1" dirty="0">
                  <a:solidFill>
                    <a:srgbClr val="ACD433"/>
                  </a:solidFill>
                </a:rPr>
                <a:t>Liste des pays par ordre alphabétique avec leurs pertes totales de nourritures en kg en 2013</a:t>
              </a: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endParaRPr lang="fr-FR" sz="1100" dirty="0">
                <a:solidFill>
                  <a:schemeClr val="tx1"/>
                </a:solidFill>
              </a:endParaRP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endParaRPr lang="fr-FR" sz="1100" dirty="0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6E219885-8F22-4ACE-859F-0A05B379E4D5}"/>
              </a:ext>
            </a:extLst>
          </p:cNvPr>
          <p:cNvGrpSpPr/>
          <p:nvPr/>
        </p:nvGrpSpPr>
        <p:grpSpPr>
          <a:xfrm>
            <a:off x="3571654" y="1575058"/>
            <a:ext cx="5174428" cy="5029636"/>
            <a:chOff x="2779536" y="1656661"/>
            <a:chExt cx="5174428" cy="5029636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D060E196-30AA-4850-BB18-143705DDD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536" y="1656661"/>
              <a:ext cx="5174428" cy="502963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9" name="Espace réservé du contenu 2">
              <a:extLst>
                <a:ext uri="{FF2B5EF4-FFF2-40B4-BE49-F238E27FC236}">
                  <a16:creationId xmlns:a16="http://schemas.microsoft.com/office/drawing/2014/main" id="{52F5F868-AE47-4E50-91D8-4D17FF1F7C09}"/>
                </a:ext>
              </a:extLst>
            </p:cNvPr>
            <p:cNvSpPr txBox="1">
              <a:spLocks/>
            </p:cNvSpPr>
            <p:nvPr/>
          </p:nvSpPr>
          <p:spPr>
            <a:xfrm>
              <a:off x="6501828" y="4248985"/>
              <a:ext cx="1448266" cy="22432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r>
                <a:rPr lang="fr-FR" sz="1100" b="1" dirty="0">
                  <a:solidFill>
                    <a:srgbClr val="ACD433"/>
                  </a:solidFill>
                </a:rPr>
                <a:t>10 pays avec le plus haut ratio de personnes sous alimentées par rapport à la population</a:t>
              </a: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endParaRPr lang="fr-FR" sz="1100" dirty="0">
                <a:solidFill>
                  <a:schemeClr val="tx1"/>
                </a:solidFill>
              </a:endParaRP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r>
                <a:rPr lang="fr-FR" sz="1100" b="1" dirty="0">
                  <a:solidFill>
                    <a:srgbClr val="ACD433"/>
                  </a:solidFill>
                </a:rPr>
                <a:t>Ex : Haïti avec 50% de sa population en sous alimentation</a:t>
              </a: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endParaRPr lang="fr-FR" sz="1100" dirty="0">
                <a:solidFill>
                  <a:schemeClr val="tx1"/>
                </a:solidFill>
              </a:endParaRP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endParaRPr lang="fr-FR" sz="1100" dirty="0"/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48B569E4-DB82-46B1-A74B-22B6D84A776A}"/>
              </a:ext>
            </a:extLst>
          </p:cNvPr>
          <p:cNvGrpSpPr/>
          <p:nvPr/>
        </p:nvGrpSpPr>
        <p:grpSpPr>
          <a:xfrm>
            <a:off x="3390269" y="2506711"/>
            <a:ext cx="5174428" cy="4034389"/>
            <a:chOff x="6502262" y="2287091"/>
            <a:chExt cx="5174428" cy="3901778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6F73D732-05E4-4FA0-AC57-CFE993EEE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262" y="2287091"/>
              <a:ext cx="5174428" cy="390177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1" name="Espace réservé du contenu 2">
              <a:extLst>
                <a:ext uri="{FF2B5EF4-FFF2-40B4-BE49-F238E27FC236}">
                  <a16:creationId xmlns:a16="http://schemas.microsoft.com/office/drawing/2014/main" id="{E8DEDA0C-7E06-49B0-A7C6-24CB73FB4162}"/>
                </a:ext>
              </a:extLst>
            </p:cNvPr>
            <p:cNvSpPr txBox="1">
              <a:spLocks/>
            </p:cNvSpPr>
            <p:nvPr/>
          </p:nvSpPr>
          <p:spPr>
            <a:xfrm>
              <a:off x="9509219" y="3751241"/>
              <a:ext cx="2075095" cy="22432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r>
                <a:rPr lang="fr-FR" sz="1100" b="1" dirty="0">
                  <a:solidFill>
                    <a:srgbClr val="ACD433"/>
                  </a:solidFill>
                </a:rPr>
                <a:t>10 pays avec le plus haut ratio autre utilisation par  rapport à la quantité de nourriture disponible</a:t>
              </a: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endParaRPr lang="fr-FR" sz="1100" dirty="0">
                <a:solidFill>
                  <a:schemeClr val="tx1"/>
                </a:solidFill>
              </a:endParaRP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r>
                <a:rPr lang="fr-FR" sz="1100" b="1" dirty="0">
                  <a:solidFill>
                    <a:srgbClr val="ACD433"/>
                  </a:solidFill>
                </a:rPr>
                <a:t>Ex : Huile de palme avec 46% de sa nourriture disponible utilisée pour du non alimentaire</a:t>
              </a: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endParaRPr lang="fr-FR" sz="1100" dirty="0">
                <a:solidFill>
                  <a:schemeClr val="tx1"/>
                </a:solidFill>
              </a:endParaRPr>
            </a:p>
            <a:p>
              <a:pPr marL="0" indent="0">
                <a:spcBef>
                  <a:spcPts val="0"/>
                </a:spcBef>
                <a:buFont typeface="Wingdings 3" charset="2"/>
                <a:buNone/>
              </a:pPr>
              <a:endParaRPr lang="fr-FR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1847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A98436-8E9F-4862-8F41-5DE6B698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03/09/2021</a:t>
            </a:fld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77263F9-FF67-4FAE-BB69-0F4479DA7436}"/>
              </a:ext>
            </a:extLst>
          </p:cNvPr>
          <p:cNvGrpSpPr/>
          <p:nvPr/>
        </p:nvGrpSpPr>
        <p:grpSpPr>
          <a:xfrm>
            <a:off x="1288393" y="2521717"/>
            <a:ext cx="2340863" cy="2532888"/>
            <a:chOff x="5422393" y="3255264"/>
            <a:chExt cx="4218433" cy="253288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3F9BEFD-924B-484A-A24F-461A8F20AB36}"/>
                </a:ext>
              </a:extLst>
            </p:cNvPr>
            <p:cNvSpPr/>
            <p:nvPr/>
          </p:nvSpPr>
          <p:spPr>
            <a:xfrm>
              <a:off x="5422393" y="3675888"/>
              <a:ext cx="4218433" cy="21122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Wingdings 3" charset="2"/>
                <a:buNone/>
              </a:pPr>
              <a:r>
                <a:rPr lang="fr-FR" sz="1200" dirty="0"/>
                <a:t>-	Alcool à bruler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Wingdings 3" charset="2"/>
                <a:buNone/>
              </a:pPr>
              <a:r>
                <a:rPr lang="fr-FR" sz="1200" dirty="0"/>
                <a:t>-	Alcool ménager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Wingdings 3" charset="2"/>
                <a:buNone/>
              </a:pPr>
              <a:r>
                <a:rPr lang="fr-FR" sz="1200" dirty="0"/>
                <a:t>-	Carburant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Wingdings 3" charset="2"/>
                <a:buNone/>
              </a:pPr>
              <a:r>
                <a:rPr lang="fr-FR" sz="1200" dirty="0"/>
                <a:t>-	Pharmaceutique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Wingdings 3" charset="2"/>
                <a:buNone/>
              </a:pPr>
              <a:r>
                <a:rPr lang="fr-FR" sz="1200" dirty="0"/>
                <a:t>-	Cosmétique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Wingdings 3" charset="2"/>
                <a:buNone/>
              </a:pPr>
              <a:r>
                <a:rPr lang="fr-FR" sz="1200" dirty="0"/>
                <a:t>-	Encre d’imprimerie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Wingdings 3" charset="2"/>
                <a:buNone/>
              </a:pPr>
              <a:r>
                <a:rPr lang="fr-FR" sz="1200" dirty="0"/>
                <a:t>-	Peintures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  <a:buFontTx/>
                <a:buChar char="-"/>
              </a:pPr>
              <a:r>
                <a:rPr lang="fr-FR" sz="1200" dirty="0"/>
                <a:t>         Vêtements</a:t>
              </a:r>
            </a:p>
            <a:p>
              <a:pPr algn="ctr"/>
              <a:endParaRPr lang="fr-FR" sz="12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D7B3725-3CDD-418D-A91D-684F518F6C6A}"/>
                </a:ext>
              </a:extLst>
            </p:cNvPr>
            <p:cNvSpPr/>
            <p:nvPr/>
          </p:nvSpPr>
          <p:spPr>
            <a:xfrm>
              <a:off x="5422393" y="3255264"/>
              <a:ext cx="4218433" cy="4206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200" dirty="0">
                  <a:solidFill>
                    <a:schemeClr val="tx1"/>
                  </a:solidFill>
                </a:rPr>
                <a:t>Alcool non comestible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6971E06-2DD0-464E-B55C-56D039347189}"/>
              </a:ext>
            </a:extLst>
          </p:cNvPr>
          <p:cNvGrpSpPr/>
          <p:nvPr/>
        </p:nvGrpSpPr>
        <p:grpSpPr>
          <a:xfrm>
            <a:off x="3838383" y="2521717"/>
            <a:ext cx="2340863" cy="1599849"/>
            <a:chOff x="5422393" y="3255264"/>
            <a:chExt cx="4218433" cy="159984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8214A8-A678-421D-A9BC-250EDB2BB5E4}"/>
                </a:ext>
              </a:extLst>
            </p:cNvPr>
            <p:cNvSpPr/>
            <p:nvPr/>
          </p:nvSpPr>
          <p:spPr>
            <a:xfrm>
              <a:off x="5422393" y="3675889"/>
              <a:ext cx="4218433" cy="11792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Wingdings 3" charset="2"/>
                <a:buNone/>
              </a:pPr>
              <a:r>
                <a:rPr lang="fr-FR" sz="1200" dirty="0"/>
                <a:t>-          Produits cosmétiques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Wingdings 3" charset="2"/>
                <a:buNone/>
              </a:pPr>
              <a:r>
                <a:rPr lang="fr-FR" sz="1200" dirty="0"/>
                <a:t>-	Bio carburant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Wingdings 3" charset="2"/>
                <a:buNone/>
              </a:pPr>
              <a:r>
                <a:rPr lang="fr-FR" sz="1200" dirty="0"/>
                <a:t>-	Lubrifiant industriel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Wingdings 3" charset="2"/>
                <a:buNone/>
              </a:pPr>
              <a:r>
                <a:rPr lang="fr-FR" sz="1200" dirty="0"/>
                <a:t>-	Chauffage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Wingdings 3" charset="2"/>
                <a:buNone/>
              </a:pPr>
              <a:r>
                <a:rPr lang="fr-FR" sz="1200" dirty="0"/>
                <a:t>-	Électricité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B065249-C766-4EA8-8D86-0E6A24B4963C}"/>
                </a:ext>
              </a:extLst>
            </p:cNvPr>
            <p:cNvSpPr/>
            <p:nvPr/>
          </p:nvSpPr>
          <p:spPr>
            <a:xfrm>
              <a:off x="5422393" y="3255264"/>
              <a:ext cx="4218433" cy="4206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200" dirty="0">
                  <a:solidFill>
                    <a:schemeClr val="tx1"/>
                  </a:solidFill>
                </a:rPr>
                <a:t>Huile de palme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1775949-1552-4439-B254-4A5758E49B2D}"/>
              </a:ext>
            </a:extLst>
          </p:cNvPr>
          <p:cNvGrpSpPr/>
          <p:nvPr/>
        </p:nvGrpSpPr>
        <p:grpSpPr>
          <a:xfrm>
            <a:off x="3838383" y="4336283"/>
            <a:ext cx="3539913" cy="2210177"/>
            <a:chOff x="5422393" y="3255264"/>
            <a:chExt cx="4218433" cy="221017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4252D8-48F0-4FF8-BA9D-292F11EC8C40}"/>
                </a:ext>
              </a:extLst>
            </p:cNvPr>
            <p:cNvSpPr/>
            <p:nvPr/>
          </p:nvSpPr>
          <p:spPr>
            <a:xfrm>
              <a:off x="5422393" y="3675888"/>
              <a:ext cx="4218433" cy="17895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Wingdings 3" charset="2"/>
                <a:buNone/>
              </a:pPr>
              <a:r>
                <a:rPr lang="fr-FR" sz="1200" dirty="0"/>
                <a:t>-	Matières premières pour médicaments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Wingdings 3" charset="2"/>
                <a:buNone/>
              </a:pPr>
              <a:r>
                <a:rPr lang="fr-FR" sz="1200" dirty="0"/>
                <a:t>-	Produits chimiques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Wingdings 3" charset="2"/>
                <a:buNone/>
              </a:pPr>
              <a:r>
                <a:rPr lang="fr-FR" sz="1200" dirty="0"/>
                <a:t>-	Carburant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Wingdings 3" charset="2"/>
                <a:buNone/>
              </a:pPr>
              <a:r>
                <a:rPr lang="fr-FR" sz="1200" dirty="0"/>
                <a:t>-	Ethanol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Wingdings 3" charset="2"/>
                <a:buNone/>
              </a:pPr>
              <a:r>
                <a:rPr lang="fr-FR" sz="1200" dirty="0"/>
                <a:t>-	Matières biodégradables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Wingdings 3" charset="2"/>
                <a:buNone/>
              </a:pPr>
              <a:r>
                <a:rPr lang="fr-FR" sz="1200" dirty="0"/>
                <a:t>-	Liants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Wingdings 3" charset="2"/>
                <a:buNone/>
              </a:pPr>
              <a:r>
                <a:rPr lang="fr-FR" sz="1200" dirty="0"/>
                <a:t>-	Colles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0FE8FB-5446-447E-9DF0-E42C3554DAD9}"/>
                </a:ext>
              </a:extLst>
            </p:cNvPr>
            <p:cNvSpPr/>
            <p:nvPr/>
          </p:nvSpPr>
          <p:spPr>
            <a:xfrm>
              <a:off x="5422393" y="3255264"/>
              <a:ext cx="4218433" cy="4206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200" dirty="0">
                  <a:solidFill>
                    <a:schemeClr val="tx1"/>
                  </a:solidFill>
                </a:rPr>
                <a:t>Manioc</a:t>
              </a:r>
            </a:p>
          </p:txBody>
        </p:sp>
      </p:grpSp>
      <p:sp>
        <p:nvSpPr>
          <p:cNvPr id="19" name="Titre 1">
            <a:extLst>
              <a:ext uri="{FF2B5EF4-FFF2-40B4-BE49-F238E27FC236}">
                <a16:creationId xmlns:a16="http://schemas.microsoft.com/office/drawing/2014/main" id="{6132DE60-E662-47DB-94B8-956BBBFB51B9}"/>
              </a:ext>
            </a:extLst>
          </p:cNvPr>
          <p:cNvSpPr txBox="1">
            <a:spLocks/>
          </p:cNvSpPr>
          <p:nvPr/>
        </p:nvSpPr>
        <p:spPr bwMode="gray">
          <a:xfrm>
            <a:off x="2195743" y="912151"/>
            <a:ext cx="7800513" cy="8189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" sz="3600" dirty="0"/>
              <a:t>5/ Autres utilisations (Q20)</a:t>
            </a:r>
            <a:endParaRPr lang="fr-FR" dirty="0"/>
          </a:p>
        </p:txBody>
      </p:sp>
      <p:sp>
        <p:nvSpPr>
          <p:cNvPr id="20" name="Bouton d’action : accueil 1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3E4920C-21F9-4065-849A-23F2C1F5EA74}"/>
              </a:ext>
            </a:extLst>
          </p:cNvPr>
          <p:cNvSpPr/>
          <p:nvPr/>
        </p:nvSpPr>
        <p:spPr>
          <a:xfrm>
            <a:off x="146304" y="6510528"/>
            <a:ext cx="210312" cy="188332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99E2E7C-A045-4260-9DA3-16C74017A3D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629" y="4499508"/>
            <a:ext cx="1783080" cy="178029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80E9407-E337-4863-B996-A2DB50ABC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910" y="2621859"/>
            <a:ext cx="1562519" cy="161427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8CE5717-C1A9-4311-9089-E640E0BA11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" t="1332" r="1163" b="3845"/>
          <a:stretch/>
        </p:blipFill>
        <p:spPr>
          <a:xfrm>
            <a:off x="9889890" y="4709160"/>
            <a:ext cx="1796142" cy="132588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C81C8BB-F924-421C-A680-6852BF7673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890" y="2677467"/>
            <a:ext cx="1731600" cy="142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50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4052655"/>
            <a:ext cx="6253317" cy="1393889"/>
          </a:xfrm>
        </p:spPr>
        <p:txBody>
          <a:bodyPr rtlCol="0">
            <a:noAutofit/>
          </a:bodyPr>
          <a:lstStyle/>
          <a:p>
            <a:pPr rtl="0"/>
            <a:r>
              <a:rPr lang="fr" sz="2400" dirty="0">
                <a:solidFill>
                  <a:schemeClr val="bg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fr" sz="2400" dirty="0"/>
              <a:t>/ Contexte de l’étude</a:t>
            </a:r>
            <a:br>
              <a:rPr lang="fr" sz="2400" dirty="0"/>
            </a:br>
            <a:br>
              <a:rPr lang="fr" sz="2400" dirty="0"/>
            </a:br>
            <a:r>
              <a:rPr lang="fr" sz="2400" dirty="0">
                <a:solidFill>
                  <a:schemeClr val="bg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fr" sz="2400" dirty="0"/>
              <a:t>/ Analyse des causes de la faim (Q1-14)</a:t>
            </a:r>
            <a:br>
              <a:rPr lang="fr" sz="2400" dirty="0"/>
            </a:br>
            <a:br>
              <a:rPr lang="fr" sz="2400" dirty="0"/>
            </a:br>
            <a:r>
              <a:rPr lang="fr" sz="2400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r>
              <a:rPr lang="fr" sz="2400" dirty="0"/>
              <a:t>/ Sources, fichiers CSV, Dataframes</a:t>
            </a:r>
            <a:br>
              <a:rPr lang="fr" sz="2400" dirty="0"/>
            </a:br>
            <a:br>
              <a:rPr lang="fr" sz="2400" dirty="0"/>
            </a:br>
            <a:r>
              <a:rPr lang="fr" sz="2400" dirty="0">
                <a:solidFill>
                  <a:schemeClr val="bg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</a:t>
            </a:r>
            <a:r>
              <a:rPr lang="fr" sz="2400" dirty="0"/>
              <a:t>/ Opérations algèbre relationnelle</a:t>
            </a:r>
            <a:br>
              <a:rPr lang="fr" sz="2400" dirty="0"/>
            </a:br>
            <a:br>
              <a:rPr lang="fr" sz="2400" dirty="0"/>
            </a:br>
            <a:r>
              <a:rPr lang="fr" sz="2400" dirty="0">
                <a:solidFill>
                  <a:schemeClr val="bg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</a:t>
            </a:r>
            <a:r>
              <a:rPr lang="fr" sz="2400" dirty="0"/>
              <a:t>/ Requetes SQL</a:t>
            </a:r>
            <a:br>
              <a:rPr lang="fr" sz="2400" dirty="0"/>
            </a:br>
            <a:endParaRPr lang="fr" sz="36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4" y="639097"/>
            <a:ext cx="4573338" cy="577144"/>
          </a:xfrm>
        </p:spPr>
        <p:txBody>
          <a:bodyPr rtlCol="0">
            <a:normAutofit/>
          </a:bodyPr>
          <a:lstStyle/>
          <a:p>
            <a:pPr rtl="0"/>
            <a:r>
              <a:rPr lang="fr" sz="2800" dirty="0">
                <a:solidFill>
                  <a:srgbClr val="FF5050"/>
                </a:solidFill>
              </a:rPr>
              <a:t>SOMMAIRE</a:t>
            </a:r>
          </a:p>
        </p:txBody>
      </p:sp>
      <p:pic>
        <p:nvPicPr>
          <p:cNvPr id="5" name="Image 4" descr="Image contenant un bâtiment, un siège, un banc, un côté&#10;&#10;Description générée automatiquement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27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2DB6F0-B081-4F72-B689-B90DD133E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151" y="838200"/>
            <a:ext cx="6417698" cy="706964"/>
          </a:xfrm>
        </p:spPr>
        <p:txBody>
          <a:bodyPr/>
          <a:lstStyle/>
          <a:p>
            <a:r>
              <a:rPr lang="fr-FR" dirty="0"/>
              <a:t>1/ Contexte de l’étude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FA117D-ADB7-49C1-B6DA-DF721806D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099" y="5127809"/>
            <a:ext cx="4894023" cy="1094256"/>
          </a:xfrm>
        </p:spPr>
        <p:txBody>
          <a:bodyPr>
            <a:normAutofit/>
          </a:bodyPr>
          <a:lstStyle/>
          <a:p>
            <a:r>
              <a:rPr lang="fr-FR" sz="1600" dirty="0"/>
              <a:t>Réaliser une étude sur la sous nutrition et la sous alimentation dans le monde</a:t>
            </a:r>
          </a:p>
          <a:p>
            <a:r>
              <a:rPr lang="fr-FR" sz="1600" dirty="0"/>
              <a:t>Mettre en place une base données</a:t>
            </a:r>
          </a:p>
          <a:p>
            <a:pPr marL="457200" lvl="1" indent="0">
              <a:buNone/>
            </a:pPr>
            <a:endParaRPr lang="fr-FR" sz="14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C6B288-F7A6-4FFA-A3E6-1984AA84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03/09/2021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71FE322-3454-4583-942D-7D69EAFAC8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9" b="30140"/>
          <a:stretch/>
        </p:blipFill>
        <p:spPr>
          <a:xfrm>
            <a:off x="2933522" y="3509376"/>
            <a:ext cx="6324955" cy="1411550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2C5EB587-EBA2-42B4-8B38-B4B9563BD143}"/>
              </a:ext>
            </a:extLst>
          </p:cNvPr>
          <p:cNvSpPr txBox="1">
            <a:spLocks/>
          </p:cNvSpPr>
          <p:nvPr/>
        </p:nvSpPr>
        <p:spPr>
          <a:xfrm>
            <a:off x="4356210" y="2710386"/>
            <a:ext cx="1595520" cy="422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Data Analyst</a:t>
            </a:r>
          </a:p>
          <a:p>
            <a:pPr marL="457200" lvl="1" indent="0">
              <a:buFont typeface="Wingdings 3" charset="2"/>
              <a:buNone/>
            </a:pPr>
            <a:endParaRPr lang="fr-FR" sz="1400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C46609E1-5A54-4B2F-B97E-A3049240DD0E}"/>
              </a:ext>
            </a:extLst>
          </p:cNvPr>
          <p:cNvSpPr txBox="1">
            <a:spLocks/>
          </p:cNvSpPr>
          <p:nvPr/>
        </p:nvSpPr>
        <p:spPr>
          <a:xfrm>
            <a:off x="6651835" y="2710386"/>
            <a:ext cx="2483287" cy="422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Equipe de chercheurs</a:t>
            </a:r>
          </a:p>
          <a:p>
            <a:pPr marL="457200" lvl="1" indent="0">
              <a:buFont typeface="Wingdings 3" charset="2"/>
              <a:buNone/>
            </a:pPr>
            <a:endParaRPr lang="fr-FR" sz="1400" dirty="0"/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C2217FE8-FCD8-41D8-854F-B65327E52075}"/>
              </a:ext>
            </a:extLst>
          </p:cNvPr>
          <p:cNvSpPr/>
          <p:nvPr/>
        </p:nvSpPr>
        <p:spPr>
          <a:xfrm>
            <a:off x="6092543" y="2677966"/>
            <a:ext cx="346229" cy="4223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A2F9B2-4019-4C60-908C-F2D74B9E7746}"/>
              </a:ext>
            </a:extLst>
          </p:cNvPr>
          <p:cNvSpPr/>
          <p:nvPr/>
        </p:nvSpPr>
        <p:spPr>
          <a:xfrm>
            <a:off x="4172505" y="2503503"/>
            <a:ext cx="4962617" cy="79899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09760556-F31B-4078-AFDA-36AEC20E5473}"/>
              </a:ext>
            </a:extLst>
          </p:cNvPr>
          <p:cNvSpPr/>
          <p:nvPr/>
        </p:nvSpPr>
        <p:spPr>
          <a:xfrm rot="5400000">
            <a:off x="6198809" y="3275766"/>
            <a:ext cx="585928" cy="6393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Bouton d’action : accueil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D0EC694-CBE8-4E3B-8592-CE099EC616B2}"/>
              </a:ext>
            </a:extLst>
          </p:cNvPr>
          <p:cNvSpPr/>
          <p:nvPr/>
        </p:nvSpPr>
        <p:spPr>
          <a:xfrm>
            <a:off x="146304" y="6510528"/>
            <a:ext cx="210312" cy="188332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235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71F8A7-1910-4567-87D1-03C808142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EF571F3-E9A1-4EC4-B5B5-C2420840A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156" y="838200"/>
            <a:ext cx="7937688" cy="706964"/>
          </a:xfrm>
        </p:spPr>
        <p:txBody>
          <a:bodyPr/>
          <a:lstStyle/>
          <a:p>
            <a:r>
              <a:rPr lang="fr-FR" dirty="0"/>
              <a:t> Sous nutrition &amp; Sous Alimentation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9821253-EAB3-4150-8243-E48292500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474" y="2807450"/>
            <a:ext cx="4894023" cy="1384916"/>
          </a:xfrm>
        </p:spPr>
        <p:txBody>
          <a:bodyPr>
            <a:normAutofit/>
          </a:bodyPr>
          <a:lstStyle/>
          <a:p>
            <a:r>
              <a:rPr lang="fr-FR" sz="1600" dirty="0"/>
              <a:t>Ration alimentaire insuffisante pour couvrir les besoins énergétiques de base (2500 Kcal)</a:t>
            </a:r>
          </a:p>
          <a:p>
            <a:r>
              <a:rPr lang="fr-FR" sz="1600" dirty="0"/>
              <a:t>Souffre de la faim presque tous les jours</a:t>
            </a:r>
          </a:p>
          <a:p>
            <a:pPr marL="457200" lvl="1" indent="0">
              <a:buNone/>
            </a:pPr>
            <a:endParaRPr lang="fr-FR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34F34F-4A36-4586-A6D3-E936FCD4728A}"/>
              </a:ext>
            </a:extLst>
          </p:cNvPr>
          <p:cNvSpPr/>
          <p:nvPr/>
        </p:nvSpPr>
        <p:spPr>
          <a:xfrm>
            <a:off x="2091640" y="2807450"/>
            <a:ext cx="3781887" cy="1384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Sous alimentation</a:t>
            </a:r>
          </a:p>
          <a:p>
            <a:pPr algn="ctr"/>
            <a:r>
              <a:rPr lang="fr-FR" dirty="0"/>
              <a:t>=</a:t>
            </a:r>
          </a:p>
          <a:p>
            <a:pPr algn="ctr"/>
            <a:r>
              <a:rPr lang="fr-FR" dirty="0"/>
              <a:t>Insécurité alimentaire chronique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4AC8CB-26C9-4F0B-BA98-B2C45D224C99}"/>
              </a:ext>
            </a:extLst>
          </p:cNvPr>
          <p:cNvSpPr/>
          <p:nvPr/>
        </p:nvSpPr>
        <p:spPr>
          <a:xfrm>
            <a:off x="2091640" y="4847948"/>
            <a:ext cx="3781887" cy="744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Sous nutrition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969CA21-6EB4-4594-8729-605F59473E42}"/>
              </a:ext>
            </a:extLst>
          </p:cNvPr>
          <p:cNvSpPr txBox="1">
            <a:spLocks/>
          </p:cNvSpPr>
          <p:nvPr/>
        </p:nvSpPr>
        <p:spPr>
          <a:xfrm>
            <a:off x="6318474" y="4653010"/>
            <a:ext cx="4894023" cy="1384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Mauvais état physiologique provenant d'une alimentation inadéquate, ou d'une déficience de soins , ou de mauvaises conditions de santé ou d'hygiène (accès à l’eau potable)</a:t>
            </a:r>
            <a:endParaRPr lang="fr-FR" sz="1400" dirty="0"/>
          </a:p>
        </p:txBody>
      </p:sp>
      <p:sp>
        <p:nvSpPr>
          <p:cNvPr id="8" name="Bouton d’action : accueil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7808810-00BF-4C46-8213-1DFD53ABE496}"/>
              </a:ext>
            </a:extLst>
          </p:cNvPr>
          <p:cNvSpPr/>
          <p:nvPr/>
        </p:nvSpPr>
        <p:spPr>
          <a:xfrm>
            <a:off x="146304" y="6510528"/>
            <a:ext cx="210312" cy="188332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4125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A98436-8E9F-4862-8F41-5DE6B698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B78EB55-A7DB-48C8-8128-30C7930A5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949" y="838200"/>
            <a:ext cx="4966102" cy="706964"/>
          </a:xfrm>
        </p:spPr>
        <p:txBody>
          <a:bodyPr/>
          <a:lstStyle/>
          <a:p>
            <a:r>
              <a:rPr lang="fr-FR" dirty="0"/>
              <a:t>Faim dans le monde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DD1AFEF-4EAE-4A98-9A70-EB693AFEF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24" y="2585509"/>
            <a:ext cx="10895813" cy="706964"/>
          </a:xfrm>
        </p:spPr>
        <p:txBody>
          <a:bodyPr>
            <a:normAutofit/>
          </a:bodyPr>
          <a:lstStyle/>
          <a:p>
            <a:r>
              <a:rPr lang="fr-FR" sz="1600" dirty="0"/>
              <a:t>En 2020, </a:t>
            </a:r>
            <a:r>
              <a:rPr lang="fr-FR" sz="1600" b="1" dirty="0"/>
              <a:t>entre 720 et 811 millions de personnes </a:t>
            </a:r>
            <a:r>
              <a:rPr lang="fr-FR" sz="1600" dirty="0"/>
              <a:t>dans le monde ont été confrontées à la faim, soit environ 118 millions de personnes de plus qu’en 2019 (milieu de la fourchette à 768 millions).</a:t>
            </a:r>
            <a:endParaRPr lang="fr-FR" sz="1400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FFD9D4BE-5D43-4D25-8FF9-E5F2B0383CA9}"/>
              </a:ext>
            </a:extLst>
          </p:cNvPr>
          <p:cNvSpPr txBox="1">
            <a:spLocks/>
          </p:cNvSpPr>
          <p:nvPr/>
        </p:nvSpPr>
        <p:spPr>
          <a:xfrm>
            <a:off x="4498306" y="3770967"/>
            <a:ext cx="6989638" cy="13190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si aucune mesure n’est prise, </a:t>
            </a:r>
            <a:r>
              <a:rPr lang="fr-FR" sz="1600" b="1" dirty="0"/>
              <a:t>11 personnes</a:t>
            </a:r>
            <a:r>
              <a:rPr lang="fr-FR" sz="1600" dirty="0"/>
              <a:t> pourraient mourir de faim et de malnutrition </a:t>
            </a:r>
            <a:r>
              <a:rPr lang="fr-FR" sz="1600" b="1" dirty="0"/>
              <a:t>chaque minute</a:t>
            </a:r>
            <a:r>
              <a:rPr lang="fr-FR" sz="1600" dirty="0"/>
              <a:t>.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/>
              <a:t>C'est plus que le taux de mortalité mondial actuel du COVID-19, qui est d'environ </a:t>
            </a:r>
            <a:r>
              <a:rPr lang="fr-FR" sz="1600" b="1" dirty="0"/>
              <a:t>sept personnes par minute</a:t>
            </a:r>
            <a:r>
              <a:rPr lang="fr-FR" sz="1600" dirty="0"/>
              <a:t>.</a:t>
            </a:r>
            <a:endParaRPr lang="fr-FR" sz="1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1B2A673-C6FA-4C63-8713-4B3B27D00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0" y="3581868"/>
            <a:ext cx="1908698" cy="2120245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120D401D-853C-49C0-B91A-0C3C9D6BD41E}"/>
              </a:ext>
            </a:extLst>
          </p:cNvPr>
          <p:cNvSpPr/>
          <p:nvPr/>
        </p:nvSpPr>
        <p:spPr>
          <a:xfrm>
            <a:off x="3612949" y="4013126"/>
            <a:ext cx="585928" cy="6393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Bouton d’action : accueil 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2807CB1-D2E1-4159-BA86-1B01C3C8DE7D}"/>
              </a:ext>
            </a:extLst>
          </p:cNvPr>
          <p:cNvSpPr/>
          <p:nvPr/>
        </p:nvSpPr>
        <p:spPr>
          <a:xfrm>
            <a:off x="146304" y="6510528"/>
            <a:ext cx="210312" cy="188332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BC58F155-D325-4E39-96FF-2595773563BA}"/>
              </a:ext>
            </a:extLst>
          </p:cNvPr>
          <p:cNvSpPr txBox="1">
            <a:spLocks/>
          </p:cNvSpPr>
          <p:nvPr/>
        </p:nvSpPr>
        <p:spPr>
          <a:xfrm>
            <a:off x="550463" y="6422766"/>
            <a:ext cx="10208350" cy="35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000" i="1" u="sng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https://www.oxfam.org/fr/communiques-presse/le-nombre-de-personnes-souffrant-de-la-famine-multiplie-par-six-depuis-le-debut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650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C46833CC-F69A-49B0-82B6-D0BA449C09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3619"/>
          <a:stretch/>
        </p:blipFill>
        <p:spPr>
          <a:xfrm>
            <a:off x="1368641" y="2403570"/>
            <a:ext cx="9454718" cy="414289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A98436-8E9F-4862-8F41-5DE6B698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B78EB55-A7DB-48C8-8128-30C7930A5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80" y="927119"/>
            <a:ext cx="8904303" cy="706964"/>
          </a:xfrm>
        </p:spPr>
        <p:txBody>
          <a:bodyPr/>
          <a:lstStyle/>
          <a:p>
            <a:r>
              <a:rPr lang="fr-FR" dirty="0"/>
              <a:t>Les victimes de la faim dans le monde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DD1AFEF-4EAE-4A98-9A70-EB693AFEF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8709" y="3751033"/>
            <a:ext cx="1677249" cy="64382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1600" b="1" dirty="0"/>
              <a:t>381 millions </a:t>
            </a:r>
            <a:r>
              <a:rPr lang="fr-FR" sz="1600" dirty="0"/>
              <a:t>de personnes sous alimentées</a:t>
            </a:r>
            <a:endParaRPr lang="fr-FR" sz="1400" dirty="0"/>
          </a:p>
        </p:txBody>
      </p:sp>
      <p:sp>
        <p:nvSpPr>
          <p:cNvPr id="2475" name="Ellipse 2474">
            <a:extLst>
              <a:ext uri="{FF2B5EF4-FFF2-40B4-BE49-F238E27FC236}">
                <a16:creationId xmlns:a16="http://schemas.microsoft.com/office/drawing/2014/main" id="{32C0F8C1-29AE-4BFB-9937-E035F606213B}"/>
              </a:ext>
            </a:extLst>
          </p:cNvPr>
          <p:cNvSpPr/>
          <p:nvPr/>
        </p:nvSpPr>
        <p:spPr>
          <a:xfrm>
            <a:off x="8043169" y="3583310"/>
            <a:ext cx="535882" cy="489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6" name="Espace réservé du contenu 2">
            <a:extLst>
              <a:ext uri="{FF2B5EF4-FFF2-40B4-BE49-F238E27FC236}">
                <a16:creationId xmlns:a16="http://schemas.microsoft.com/office/drawing/2014/main" id="{FB495F27-8B75-4A39-A198-16289E59FB62}"/>
              </a:ext>
            </a:extLst>
          </p:cNvPr>
          <p:cNvSpPr txBox="1">
            <a:spLocks/>
          </p:cNvSpPr>
          <p:nvPr/>
        </p:nvSpPr>
        <p:spPr>
          <a:xfrm>
            <a:off x="7930136" y="3234669"/>
            <a:ext cx="761948" cy="348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1600" b="1" dirty="0"/>
              <a:t>Asie</a:t>
            </a:r>
            <a:endParaRPr lang="fr-FR" sz="1400" dirty="0"/>
          </a:p>
        </p:txBody>
      </p:sp>
      <p:sp>
        <p:nvSpPr>
          <p:cNvPr id="2477" name="Ellipse 2476">
            <a:extLst>
              <a:ext uri="{FF2B5EF4-FFF2-40B4-BE49-F238E27FC236}">
                <a16:creationId xmlns:a16="http://schemas.microsoft.com/office/drawing/2014/main" id="{51ECC2CE-7CA6-4155-B41D-4EB578D78712}"/>
              </a:ext>
            </a:extLst>
          </p:cNvPr>
          <p:cNvSpPr/>
          <p:nvPr/>
        </p:nvSpPr>
        <p:spPr>
          <a:xfrm>
            <a:off x="6044345" y="4320156"/>
            <a:ext cx="535882" cy="489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8" name="Espace réservé du contenu 2">
            <a:extLst>
              <a:ext uri="{FF2B5EF4-FFF2-40B4-BE49-F238E27FC236}">
                <a16:creationId xmlns:a16="http://schemas.microsoft.com/office/drawing/2014/main" id="{36F8573C-BF36-467C-B833-4E671304FD45}"/>
              </a:ext>
            </a:extLst>
          </p:cNvPr>
          <p:cNvSpPr txBox="1">
            <a:spLocks/>
          </p:cNvSpPr>
          <p:nvPr/>
        </p:nvSpPr>
        <p:spPr>
          <a:xfrm>
            <a:off x="5886832" y="3862333"/>
            <a:ext cx="913463" cy="348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1600" b="1" dirty="0"/>
              <a:t>Afrique</a:t>
            </a:r>
            <a:endParaRPr lang="fr-FR" sz="1400" dirty="0"/>
          </a:p>
        </p:txBody>
      </p:sp>
      <p:sp>
        <p:nvSpPr>
          <p:cNvPr id="2479" name="Espace réservé du contenu 2">
            <a:extLst>
              <a:ext uri="{FF2B5EF4-FFF2-40B4-BE49-F238E27FC236}">
                <a16:creationId xmlns:a16="http://schemas.microsoft.com/office/drawing/2014/main" id="{C6B874AE-F73C-4CE1-89D7-37E69FE26980}"/>
              </a:ext>
            </a:extLst>
          </p:cNvPr>
          <p:cNvSpPr txBox="1">
            <a:spLocks/>
          </p:cNvSpPr>
          <p:nvPr/>
        </p:nvSpPr>
        <p:spPr>
          <a:xfrm>
            <a:off x="7130606" y="5505421"/>
            <a:ext cx="1677249" cy="643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1600" b="1" dirty="0"/>
              <a:t>250 millions </a:t>
            </a:r>
            <a:r>
              <a:rPr lang="fr-FR" sz="1600" dirty="0"/>
              <a:t>de personnes sous alimentées</a:t>
            </a:r>
            <a:endParaRPr lang="fr-FR" sz="1400" dirty="0"/>
          </a:p>
        </p:txBody>
      </p:sp>
      <p:cxnSp>
        <p:nvCxnSpPr>
          <p:cNvPr id="2481" name="Connecteur droit 2480">
            <a:extLst>
              <a:ext uri="{FF2B5EF4-FFF2-40B4-BE49-F238E27FC236}">
                <a16:creationId xmlns:a16="http://schemas.microsoft.com/office/drawing/2014/main" id="{2A5BA6BB-622B-48A5-A887-CA82FBCD3C30}"/>
              </a:ext>
            </a:extLst>
          </p:cNvPr>
          <p:cNvCxnSpPr/>
          <p:nvPr/>
        </p:nvCxnSpPr>
        <p:spPr>
          <a:xfrm>
            <a:off x="8579051" y="3862333"/>
            <a:ext cx="1569658" cy="2106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5" name="Connecteur droit 2484">
            <a:extLst>
              <a:ext uri="{FF2B5EF4-FFF2-40B4-BE49-F238E27FC236}">
                <a16:creationId xmlns:a16="http://schemas.microsoft.com/office/drawing/2014/main" id="{9670EAC0-E079-49A3-A6B2-1EDC21169CF9}"/>
              </a:ext>
            </a:extLst>
          </p:cNvPr>
          <p:cNvCxnSpPr>
            <a:cxnSpLocks/>
          </p:cNvCxnSpPr>
          <p:nvPr/>
        </p:nvCxnSpPr>
        <p:spPr>
          <a:xfrm>
            <a:off x="6343563" y="4564973"/>
            <a:ext cx="1001781" cy="8415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7" name="Ellipse 2486">
            <a:extLst>
              <a:ext uri="{FF2B5EF4-FFF2-40B4-BE49-F238E27FC236}">
                <a16:creationId xmlns:a16="http://schemas.microsoft.com/office/drawing/2014/main" id="{341B82A1-1B5F-403F-9A39-AA0867DD1BAD}"/>
              </a:ext>
            </a:extLst>
          </p:cNvPr>
          <p:cNvSpPr/>
          <p:nvPr/>
        </p:nvSpPr>
        <p:spPr>
          <a:xfrm>
            <a:off x="3588161" y="4566824"/>
            <a:ext cx="535882" cy="489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8" name="Espace réservé du contenu 2">
            <a:extLst>
              <a:ext uri="{FF2B5EF4-FFF2-40B4-BE49-F238E27FC236}">
                <a16:creationId xmlns:a16="http://schemas.microsoft.com/office/drawing/2014/main" id="{95B5A274-4AE7-4567-9813-7E2EFAEBC6CE}"/>
              </a:ext>
            </a:extLst>
          </p:cNvPr>
          <p:cNvSpPr txBox="1">
            <a:spLocks/>
          </p:cNvSpPr>
          <p:nvPr/>
        </p:nvSpPr>
        <p:spPr>
          <a:xfrm>
            <a:off x="2528928" y="4074579"/>
            <a:ext cx="1986312" cy="1057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1600" b="1" dirty="0"/>
              <a:t>Amérique latine</a:t>
            </a:r>
          </a:p>
          <a:p>
            <a:pPr marL="0" indent="0">
              <a:buFont typeface="Wingdings 3" charset="2"/>
              <a:buNone/>
            </a:pPr>
            <a:r>
              <a:rPr lang="fr-FR" sz="1600" b="1" dirty="0"/>
              <a:t>Caraïbes</a:t>
            </a:r>
            <a:endParaRPr lang="fr-FR" sz="1400" dirty="0"/>
          </a:p>
        </p:txBody>
      </p:sp>
      <p:sp>
        <p:nvSpPr>
          <p:cNvPr id="2491" name="Espace réservé du contenu 2">
            <a:extLst>
              <a:ext uri="{FF2B5EF4-FFF2-40B4-BE49-F238E27FC236}">
                <a16:creationId xmlns:a16="http://schemas.microsoft.com/office/drawing/2014/main" id="{D5DA458E-4A29-4FB8-9751-D4600E54BFE7}"/>
              </a:ext>
            </a:extLst>
          </p:cNvPr>
          <p:cNvSpPr txBox="1">
            <a:spLocks/>
          </p:cNvSpPr>
          <p:nvPr/>
        </p:nvSpPr>
        <p:spPr>
          <a:xfrm>
            <a:off x="679168" y="5115728"/>
            <a:ext cx="1677249" cy="643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1600" b="1" dirty="0"/>
              <a:t>48 millions </a:t>
            </a:r>
            <a:r>
              <a:rPr lang="fr-FR" sz="1600" dirty="0"/>
              <a:t>de personnes sous alimentées</a:t>
            </a:r>
            <a:endParaRPr lang="fr-FR" sz="1400" dirty="0"/>
          </a:p>
        </p:txBody>
      </p:sp>
      <p:cxnSp>
        <p:nvCxnSpPr>
          <p:cNvPr id="2493" name="Connecteur droit 2492">
            <a:extLst>
              <a:ext uri="{FF2B5EF4-FFF2-40B4-BE49-F238E27FC236}">
                <a16:creationId xmlns:a16="http://schemas.microsoft.com/office/drawing/2014/main" id="{9531977A-2A7A-4808-BF18-B990B69C517D}"/>
              </a:ext>
            </a:extLst>
          </p:cNvPr>
          <p:cNvCxnSpPr>
            <a:cxnSpLocks/>
          </p:cNvCxnSpPr>
          <p:nvPr/>
        </p:nvCxnSpPr>
        <p:spPr>
          <a:xfrm flipH="1">
            <a:off x="2356417" y="4873841"/>
            <a:ext cx="1420446" cy="3551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4" name="Espace réservé du contenu 2">
            <a:extLst>
              <a:ext uri="{FF2B5EF4-FFF2-40B4-BE49-F238E27FC236}">
                <a16:creationId xmlns:a16="http://schemas.microsoft.com/office/drawing/2014/main" id="{8CAEAD74-110E-41F3-AB64-34D9DE4E2978}"/>
              </a:ext>
            </a:extLst>
          </p:cNvPr>
          <p:cNvSpPr txBox="1">
            <a:spLocks/>
          </p:cNvSpPr>
          <p:nvPr/>
        </p:nvSpPr>
        <p:spPr>
          <a:xfrm>
            <a:off x="10148709" y="4394857"/>
            <a:ext cx="1677249" cy="643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1400" b="1" dirty="0"/>
              <a:t>8,3% </a:t>
            </a:r>
            <a:r>
              <a:rPr lang="fr-FR" sz="1400" dirty="0"/>
              <a:t>de sa population</a:t>
            </a:r>
            <a:endParaRPr lang="fr-FR" sz="1200" dirty="0"/>
          </a:p>
        </p:txBody>
      </p:sp>
      <p:sp>
        <p:nvSpPr>
          <p:cNvPr id="2495" name="Espace réservé du contenu 2">
            <a:extLst>
              <a:ext uri="{FF2B5EF4-FFF2-40B4-BE49-F238E27FC236}">
                <a16:creationId xmlns:a16="http://schemas.microsoft.com/office/drawing/2014/main" id="{8BB67FDB-8018-4F2B-920B-495BDA913310}"/>
              </a:ext>
            </a:extLst>
          </p:cNvPr>
          <p:cNvSpPr txBox="1">
            <a:spLocks/>
          </p:cNvSpPr>
          <p:nvPr/>
        </p:nvSpPr>
        <p:spPr>
          <a:xfrm>
            <a:off x="7130606" y="6130437"/>
            <a:ext cx="1677249" cy="643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1400" b="1" dirty="0"/>
              <a:t>19,1% </a:t>
            </a:r>
            <a:r>
              <a:rPr lang="fr-FR" sz="1400" dirty="0"/>
              <a:t>de sa population</a:t>
            </a:r>
            <a:endParaRPr lang="fr-FR" sz="1200" dirty="0"/>
          </a:p>
        </p:txBody>
      </p:sp>
      <p:sp>
        <p:nvSpPr>
          <p:cNvPr id="2498" name="Espace réservé du contenu 2">
            <a:extLst>
              <a:ext uri="{FF2B5EF4-FFF2-40B4-BE49-F238E27FC236}">
                <a16:creationId xmlns:a16="http://schemas.microsoft.com/office/drawing/2014/main" id="{6A4487DE-F838-473A-8F53-FB9B4B0D59F5}"/>
              </a:ext>
            </a:extLst>
          </p:cNvPr>
          <p:cNvSpPr txBox="1">
            <a:spLocks/>
          </p:cNvSpPr>
          <p:nvPr/>
        </p:nvSpPr>
        <p:spPr>
          <a:xfrm>
            <a:off x="679168" y="5827333"/>
            <a:ext cx="1677249" cy="643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1400" b="1" dirty="0"/>
              <a:t>7,4% </a:t>
            </a:r>
            <a:r>
              <a:rPr lang="fr-FR" sz="1400" dirty="0"/>
              <a:t>de sa population</a:t>
            </a:r>
            <a:endParaRPr lang="fr-FR" sz="1200" dirty="0"/>
          </a:p>
        </p:txBody>
      </p:sp>
      <p:sp>
        <p:nvSpPr>
          <p:cNvPr id="20" name="Bouton d’action : accueil 19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B2BEF8D-BBCB-45FE-8EF1-ED9E90C5D354}"/>
              </a:ext>
            </a:extLst>
          </p:cNvPr>
          <p:cNvSpPr/>
          <p:nvPr/>
        </p:nvSpPr>
        <p:spPr>
          <a:xfrm>
            <a:off x="146304" y="6510528"/>
            <a:ext cx="210312" cy="188332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49BDE8E-AAFC-4F37-8305-D3B87DD8AFEE}"/>
              </a:ext>
            </a:extLst>
          </p:cNvPr>
          <p:cNvSpPr txBox="1"/>
          <p:nvPr/>
        </p:nvSpPr>
        <p:spPr>
          <a:xfrm>
            <a:off x="1368641" y="6564694"/>
            <a:ext cx="6094476" cy="516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i="1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https://www.unicef.fr/article/dans-le-monde-de-plus-en-plus-de-personnes-souffrent-de-la-faim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582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A98436-8E9F-4862-8F41-5DE6B698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B78EB55-A7DB-48C8-8128-30C7930A5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466" y="1010349"/>
            <a:ext cx="9490229" cy="706964"/>
          </a:xfrm>
        </p:spPr>
        <p:txBody>
          <a:bodyPr/>
          <a:lstStyle/>
          <a:p>
            <a:r>
              <a:rPr lang="fr-FR" dirty="0"/>
              <a:t>Les victimes de la faim dans le monde</a:t>
            </a:r>
          </a:p>
        </p:txBody>
      </p:sp>
      <p:sp>
        <p:nvSpPr>
          <p:cNvPr id="2491" name="Espace réservé du contenu 2">
            <a:extLst>
              <a:ext uri="{FF2B5EF4-FFF2-40B4-BE49-F238E27FC236}">
                <a16:creationId xmlns:a16="http://schemas.microsoft.com/office/drawing/2014/main" id="{D5DA458E-4A29-4FB8-9751-D4600E54BFE7}"/>
              </a:ext>
            </a:extLst>
          </p:cNvPr>
          <p:cNvSpPr txBox="1">
            <a:spLocks/>
          </p:cNvSpPr>
          <p:nvPr/>
        </p:nvSpPr>
        <p:spPr>
          <a:xfrm>
            <a:off x="954376" y="2309344"/>
            <a:ext cx="2312607" cy="484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fr-FR" sz="2000" b="1" dirty="0">
                <a:solidFill>
                  <a:srgbClr val="92D050"/>
                </a:solidFill>
              </a:rPr>
              <a:t>Femmes</a:t>
            </a:r>
            <a:endParaRPr lang="fr-FR" dirty="0">
              <a:solidFill>
                <a:srgbClr val="92D050"/>
              </a:solidFill>
            </a:endParaRPr>
          </a:p>
        </p:txBody>
      </p:sp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9DBC2649-12E4-4BD8-8FA8-1C8BA76F4654}"/>
              </a:ext>
            </a:extLst>
          </p:cNvPr>
          <p:cNvSpPr txBox="1">
            <a:spLocks/>
          </p:cNvSpPr>
          <p:nvPr/>
        </p:nvSpPr>
        <p:spPr>
          <a:xfrm>
            <a:off x="332265" y="2953168"/>
            <a:ext cx="3533312" cy="3904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1200" b="1" dirty="0"/>
              <a:t>- 60% des personnes sous-alimentées dans le monde</a:t>
            </a:r>
            <a:r>
              <a:rPr lang="fr-FR" sz="1200" dirty="0"/>
              <a:t> sont des femmes (Nations Unies)</a:t>
            </a:r>
          </a:p>
          <a:p>
            <a:pPr marL="0" indent="0">
              <a:buFont typeface="Wingdings 3" charset="2"/>
              <a:buNone/>
            </a:pPr>
            <a:r>
              <a:rPr lang="fr-FR" sz="1200" b="1" dirty="0"/>
              <a:t>- les injustices de genre</a:t>
            </a:r>
          </a:p>
          <a:p>
            <a:pPr marL="0" indent="0">
              <a:buFont typeface="Wingdings 3" charset="2"/>
              <a:buNone/>
            </a:pPr>
            <a:r>
              <a:rPr lang="fr-FR" sz="1100" dirty="0"/>
              <a:t>	- sociétés patriarcales = moins de contrôle 	sur les ressources, moins accès à 	l’éducation et moins de représentation 	politique</a:t>
            </a:r>
          </a:p>
          <a:p>
            <a:pPr marL="0" indent="0">
              <a:buFont typeface="Wingdings 3" charset="2"/>
              <a:buNone/>
            </a:pPr>
            <a:r>
              <a:rPr lang="fr-FR" sz="1100" dirty="0"/>
              <a:t>	- Privation de nourriture en raison des 	normes sociales liées au genre</a:t>
            </a:r>
          </a:p>
          <a:p>
            <a:pPr marL="0" indent="0">
              <a:buFont typeface="Wingdings 3" charset="2"/>
              <a:buNone/>
            </a:pPr>
            <a:r>
              <a:rPr lang="fr-FR" sz="1100" dirty="0"/>
              <a:t>	- Traumatismes suite à des violences 	physiques ou sexuelles</a:t>
            </a:r>
          </a:p>
          <a:p>
            <a:pPr marL="0" indent="0">
              <a:buFont typeface="Wingdings 3" charset="2"/>
              <a:buNone/>
            </a:pPr>
            <a:r>
              <a:rPr lang="fr-FR" sz="1100" dirty="0"/>
              <a:t>	- Impossibilité d’acheter de la terre en 	raison de structures sociales rigides</a:t>
            </a:r>
          </a:p>
          <a:p>
            <a:pPr marL="0" indent="0">
              <a:buFont typeface="Wingdings 3" charset="2"/>
              <a:buNone/>
            </a:pPr>
            <a:r>
              <a:rPr lang="fr-FR" sz="1100" dirty="0"/>
              <a:t>	- Incitation au mariage précoce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162B343-21E7-4D36-984E-00C8DBB6DDD0}"/>
              </a:ext>
            </a:extLst>
          </p:cNvPr>
          <p:cNvSpPr txBox="1">
            <a:spLocks/>
          </p:cNvSpPr>
          <p:nvPr/>
        </p:nvSpPr>
        <p:spPr>
          <a:xfrm>
            <a:off x="9494634" y="2309344"/>
            <a:ext cx="2312607" cy="6438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fr-FR" sz="2000" b="1" dirty="0">
                <a:solidFill>
                  <a:srgbClr val="92D050"/>
                </a:solidFill>
              </a:rPr>
              <a:t>Enfants de moins de 5 ans</a:t>
            </a:r>
            <a:endParaRPr lang="fr-FR" dirty="0">
              <a:solidFill>
                <a:srgbClr val="92D050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0FD5510-31FC-491A-A23D-247CCE816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339" y="2644661"/>
            <a:ext cx="4804484" cy="3202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063D1E59-BCBD-49A5-933E-61A0A59CEB83}"/>
              </a:ext>
            </a:extLst>
          </p:cNvPr>
          <p:cNvSpPr txBox="1">
            <a:spLocks/>
          </p:cNvSpPr>
          <p:nvPr/>
        </p:nvSpPr>
        <p:spPr>
          <a:xfrm>
            <a:off x="9191347" y="3006070"/>
            <a:ext cx="2766874" cy="2841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1200" dirty="0"/>
              <a:t>1 000 premiers jours = conséquences irréversibles sur la croissance et la santé </a:t>
            </a:r>
          </a:p>
          <a:p>
            <a:pPr marL="0" indent="0">
              <a:buFont typeface="Wingdings 3" charset="2"/>
              <a:buNone/>
            </a:pPr>
            <a:r>
              <a:rPr lang="fr-FR" sz="1200" b="1" dirty="0"/>
              <a:t>Un enfant de moins de 5 ans sur quatre souffre de malnutrition</a:t>
            </a:r>
          </a:p>
          <a:p>
            <a:pPr marL="0" indent="0">
              <a:buFont typeface="Wingdings 3" charset="2"/>
              <a:buNone/>
            </a:pPr>
            <a:r>
              <a:rPr lang="fr-FR" sz="1200" dirty="0"/>
              <a:t>manque d’alimentation, d’eau potable, de sanitaires, de soins médicaux et d’éducation, ainsi que la pauvreté</a:t>
            </a:r>
          </a:p>
          <a:p>
            <a:pPr marL="0" indent="0">
              <a:buFont typeface="Wingdings 3" charset="2"/>
              <a:buNone/>
            </a:pPr>
            <a:r>
              <a:rPr lang="fr-FR" sz="1200" dirty="0"/>
              <a:t>Femme enceinte en sous nutrition</a:t>
            </a:r>
          </a:p>
          <a:p>
            <a:pPr marL="0" indent="0">
              <a:buFont typeface="Wingdings 3" charset="2"/>
              <a:buNone/>
            </a:pPr>
            <a:endParaRPr lang="fr-FR" sz="1200" dirty="0"/>
          </a:p>
          <a:p>
            <a:pPr marL="0" indent="0">
              <a:buFont typeface="Wingdings 3" charset="2"/>
              <a:buNone/>
            </a:pPr>
            <a:endParaRPr lang="fr-FR" sz="1600" dirty="0"/>
          </a:p>
          <a:p>
            <a:pPr marL="0" indent="0">
              <a:buFont typeface="Wingdings 3" charset="2"/>
              <a:buNone/>
            </a:pPr>
            <a:endParaRPr lang="fr-FR" sz="1600" dirty="0"/>
          </a:p>
        </p:txBody>
      </p:sp>
      <p:sp>
        <p:nvSpPr>
          <p:cNvPr id="9" name="Bouton d’action : accueil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2881B9F-6A74-4DAF-BCC6-41CEA997AB35}"/>
              </a:ext>
            </a:extLst>
          </p:cNvPr>
          <p:cNvSpPr/>
          <p:nvPr/>
        </p:nvSpPr>
        <p:spPr>
          <a:xfrm>
            <a:off x="146304" y="6510528"/>
            <a:ext cx="210312" cy="188332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FFBACAC9-4C41-4E44-9CD3-4EBBF615C0B8}"/>
              </a:ext>
            </a:extLst>
          </p:cNvPr>
          <p:cNvSpPr txBox="1">
            <a:spLocks/>
          </p:cNvSpPr>
          <p:nvPr/>
        </p:nvSpPr>
        <p:spPr>
          <a:xfrm>
            <a:off x="550463" y="6510527"/>
            <a:ext cx="10208350" cy="266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000" i="1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https://www.actioncontrelafaim.org/a-la-une/quest-ce-que-la-malnutrition/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10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A98436-8E9F-4862-8F41-5DE6B698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B78EB55-A7DB-48C8-8128-30C7930A5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654" y="1000928"/>
            <a:ext cx="8948692" cy="706964"/>
          </a:xfrm>
        </p:spPr>
        <p:txBody>
          <a:bodyPr/>
          <a:lstStyle/>
          <a:p>
            <a:r>
              <a:rPr lang="fr-FR" dirty="0"/>
              <a:t>Evolution de la faim dans le monde</a:t>
            </a:r>
          </a:p>
        </p:txBody>
      </p:sp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9DBC2649-12E4-4BD8-8FA8-1C8BA76F4654}"/>
              </a:ext>
            </a:extLst>
          </p:cNvPr>
          <p:cNvSpPr txBox="1">
            <a:spLocks/>
          </p:cNvSpPr>
          <p:nvPr/>
        </p:nvSpPr>
        <p:spPr>
          <a:xfrm>
            <a:off x="6783310" y="2492228"/>
            <a:ext cx="4966102" cy="95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1400" dirty="0"/>
              <a:t>Encore </a:t>
            </a:r>
            <a:r>
              <a:rPr lang="fr-FR" sz="1400" b="1" u="sng" dirty="0"/>
              <a:t>660 millions de personnes </a:t>
            </a:r>
            <a:r>
              <a:rPr lang="fr-FR" sz="1400" dirty="0"/>
              <a:t>environ pourraient connaître la faim, en partie à cause de la pandémie de Covid 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9AB4165D-ADF7-4892-A3B4-D7BA61F87AA0}"/>
              </a:ext>
            </a:extLst>
          </p:cNvPr>
          <p:cNvSpPr txBox="1">
            <a:spLocks/>
          </p:cNvSpPr>
          <p:nvPr/>
        </p:nvSpPr>
        <p:spPr>
          <a:xfrm>
            <a:off x="6808342" y="3774016"/>
            <a:ext cx="4941070" cy="568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1400" dirty="0"/>
              <a:t>Soit 30 millions de plus qu’un scenario sans pandémie de Covid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70EAFD29-B51C-4582-9C36-8AA7453382D7}"/>
              </a:ext>
            </a:extLst>
          </p:cNvPr>
          <p:cNvSpPr txBox="1">
            <a:spLocks/>
          </p:cNvSpPr>
          <p:nvPr/>
        </p:nvSpPr>
        <p:spPr>
          <a:xfrm>
            <a:off x="6808342" y="4931465"/>
            <a:ext cx="4941070" cy="820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1400" b="1" u="sng" dirty="0"/>
              <a:t>L'Afrique</a:t>
            </a:r>
            <a:r>
              <a:rPr lang="fr-FR" sz="1400" dirty="0"/>
              <a:t> abritera plus de </a:t>
            </a:r>
            <a:r>
              <a:rPr lang="fr-FR" sz="1400" b="1" u="sng" dirty="0"/>
              <a:t>la moitié des personnes </a:t>
            </a:r>
            <a:r>
              <a:rPr lang="fr-FR" sz="1400" dirty="0"/>
              <a:t>qui souffrent de manière chronique de la faim dans le monde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EED08CF3-C4D0-4E59-8A63-21F3FD50FC81}"/>
              </a:ext>
            </a:extLst>
          </p:cNvPr>
          <p:cNvSpPr txBox="1">
            <a:spLocks/>
          </p:cNvSpPr>
          <p:nvPr/>
        </p:nvSpPr>
        <p:spPr>
          <a:xfrm>
            <a:off x="442588" y="2776313"/>
            <a:ext cx="4266368" cy="8200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1400" dirty="0"/>
              <a:t>En 2015, la communauté internationale =  </a:t>
            </a:r>
            <a:r>
              <a:rPr lang="fr-FR" sz="1400" b="1" u="sng" dirty="0"/>
              <a:t>d’éliminer toutes les formes de malnutrition </a:t>
            </a:r>
            <a:r>
              <a:rPr lang="fr-FR" sz="1400" dirty="0"/>
              <a:t>d’ici à </a:t>
            </a:r>
            <a:r>
              <a:rPr lang="fr-FR" sz="1400" b="1" u="sng" dirty="0"/>
              <a:t>2030</a:t>
            </a:r>
            <a:r>
              <a:rPr lang="fr-FR" sz="1400" dirty="0"/>
              <a:t> en mettant en place toutes une série d’objectifs en 2016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2820BA36-7EB2-4FB9-9055-E04F8B0CBBF8}"/>
              </a:ext>
            </a:extLst>
          </p:cNvPr>
          <p:cNvSpPr txBox="1">
            <a:spLocks/>
          </p:cNvSpPr>
          <p:nvPr/>
        </p:nvSpPr>
        <p:spPr>
          <a:xfrm>
            <a:off x="442588" y="5160613"/>
            <a:ext cx="4266368" cy="46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1400" dirty="0"/>
              <a:t>À ce jour, ces objectifs n’ont pas été atteints.</a:t>
            </a:r>
          </a:p>
        </p:txBody>
      </p:sp>
      <p:sp>
        <p:nvSpPr>
          <p:cNvPr id="17" name="Bouton d’action : accueil 16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D8D9EA8-4831-4ACF-9467-E7DC7657AB2E}"/>
              </a:ext>
            </a:extLst>
          </p:cNvPr>
          <p:cNvSpPr/>
          <p:nvPr/>
        </p:nvSpPr>
        <p:spPr>
          <a:xfrm>
            <a:off x="146304" y="6510528"/>
            <a:ext cx="210312" cy="188332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lèche : bas 1">
            <a:extLst>
              <a:ext uri="{FF2B5EF4-FFF2-40B4-BE49-F238E27FC236}">
                <a16:creationId xmlns:a16="http://schemas.microsoft.com/office/drawing/2014/main" id="{22AF8A5F-821E-4BA9-9532-FB9A62CB2E58}"/>
              </a:ext>
            </a:extLst>
          </p:cNvPr>
          <p:cNvSpPr/>
          <p:nvPr/>
        </p:nvSpPr>
        <p:spPr>
          <a:xfrm>
            <a:off x="2157274" y="3736189"/>
            <a:ext cx="301841" cy="13329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926E7CD-BFD5-424B-9A49-BA72AB28A257}"/>
              </a:ext>
            </a:extLst>
          </p:cNvPr>
          <p:cNvSpPr/>
          <p:nvPr/>
        </p:nvSpPr>
        <p:spPr>
          <a:xfrm>
            <a:off x="5049236" y="3559543"/>
            <a:ext cx="1393794" cy="1260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2030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C88C7485-C38B-4083-BE3B-EECB8FB9CF85}"/>
              </a:ext>
            </a:extLst>
          </p:cNvPr>
          <p:cNvSpPr txBox="1">
            <a:spLocks/>
          </p:cNvSpPr>
          <p:nvPr/>
        </p:nvSpPr>
        <p:spPr>
          <a:xfrm>
            <a:off x="550463" y="6315591"/>
            <a:ext cx="10208350" cy="46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000" i="1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https://www.who.int/fr/news/item/13-07-2020-as-more-go-hungry-and-malnutrition-persists-achieving-zero-hunger-by-2030-in-doubt-un-report-warns#:~:text=La%20derni%C3%A8re%20%C3%A9dition%20de%20L,60%20millions%20en%20cinq%20ans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279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A98436-8E9F-4862-8F41-5DE6B698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03/09/2021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B78EB55-A7DB-48C8-8128-30C7930A5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654" y="1000928"/>
            <a:ext cx="8948692" cy="706964"/>
          </a:xfrm>
        </p:spPr>
        <p:txBody>
          <a:bodyPr/>
          <a:lstStyle/>
          <a:p>
            <a:pPr algn="ctr"/>
            <a:r>
              <a:rPr lang="fr-FR" dirty="0"/>
              <a:t>Les causes de la malnutrition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EED08CF3-C4D0-4E59-8A63-21F3FD50FC81}"/>
              </a:ext>
            </a:extLst>
          </p:cNvPr>
          <p:cNvSpPr txBox="1">
            <a:spLocks/>
          </p:cNvSpPr>
          <p:nvPr/>
        </p:nvSpPr>
        <p:spPr>
          <a:xfrm>
            <a:off x="214047" y="4870975"/>
            <a:ext cx="2815214" cy="1827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1400" b="1" dirty="0"/>
              <a:t>Plus de la moitié des crises alimentaires aigües</a:t>
            </a:r>
            <a:r>
              <a:rPr lang="fr-FR" sz="1400" dirty="0"/>
              <a:t> &gt; </a:t>
            </a:r>
            <a:r>
              <a:rPr lang="fr-FR" sz="1400" b="1" u="sng" dirty="0"/>
              <a:t>135 millions de personnes.</a:t>
            </a:r>
          </a:p>
          <a:p>
            <a:pPr marL="0" indent="0">
              <a:buFont typeface="Wingdings 3" charset="2"/>
              <a:buNone/>
            </a:pPr>
            <a:r>
              <a:rPr lang="fr-FR" sz="1400" dirty="0"/>
              <a:t>3 pays = 1/3 de ces personnes, le Yémen, l’Afghanistan, et le Congo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F41C716-A6D7-43E0-B983-B8DFD4AD2A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09" t="24903" r="42257" b="18964"/>
          <a:stretch/>
        </p:blipFill>
        <p:spPr>
          <a:xfrm>
            <a:off x="9173097" y="2528765"/>
            <a:ext cx="2787558" cy="20840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BA87C4F-65E1-42B6-95A7-217F85C5A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82" t="28739" r="42330" b="15857"/>
          <a:stretch/>
        </p:blipFill>
        <p:spPr>
          <a:xfrm>
            <a:off x="6168398" y="2528765"/>
            <a:ext cx="2815215" cy="20846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6CAA84E-91B1-4C27-A7BA-75AD3C16E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09" t="27325" r="42257" b="15986"/>
          <a:stretch/>
        </p:blipFill>
        <p:spPr>
          <a:xfrm>
            <a:off x="3218745" y="2528765"/>
            <a:ext cx="2760169" cy="20840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F637296-D1E9-4462-AD7F-B2FFEDFB2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82" t="24903" r="42258" b="19611"/>
          <a:stretch/>
        </p:blipFill>
        <p:spPr>
          <a:xfrm>
            <a:off x="214047" y="2528765"/>
            <a:ext cx="2815214" cy="20840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D3898467-0B47-4F68-9ECE-CDADD4DDF1C7}"/>
              </a:ext>
            </a:extLst>
          </p:cNvPr>
          <p:cNvSpPr txBox="1">
            <a:spLocks/>
          </p:cNvSpPr>
          <p:nvPr/>
        </p:nvSpPr>
        <p:spPr>
          <a:xfrm>
            <a:off x="3218745" y="4870975"/>
            <a:ext cx="2815214" cy="1827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1400" dirty="0"/>
              <a:t>Rendements et les prix agricoles </a:t>
            </a:r>
          </a:p>
          <a:p>
            <a:pPr marL="0" indent="0">
              <a:buFont typeface="Wingdings 3" charset="2"/>
              <a:buNone/>
            </a:pPr>
            <a:r>
              <a:rPr lang="fr-FR" sz="1400" dirty="0"/>
              <a:t>Effets dévastateurs pour les petites exploitations familiales dans les pays du Sud</a:t>
            </a:r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82A4524F-7D53-48C1-B2D6-AFB26B9EE7DE}"/>
              </a:ext>
            </a:extLst>
          </p:cNvPr>
          <p:cNvSpPr txBox="1">
            <a:spLocks/>
          </p:cNvSpPr>
          <p:nvPr/>
        </p:nvSpPr>
        <p:spPr>
          <a:xfrm>
            <a:off x="6168398" y="4870975"/>
            <a:ext cx="2815214" cy="1827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1400" dirty="0"/>
              <a:t>Fortes fluctuations du marché</a:t>
            </a:r>
          </a:p>
          <a:p>
            <a:pPr marL="0" indent="0">
              <a:buFont typeface="Wingdings 3" charset="2"/>
              <a:buNone/>
            </a:pPr>
            <a:r>
              <a:rPr lang="fr-FR" sz="1400" dirty="0"/>
              <a:t>Guerres commerciales</a:t>
            </a:r>
          </a:p>
          <a:p>
            <a:pPr marL="0" indent="0">
              <a:buFont typeface="Wingdings 3" charset="2"/>
              <a:buNone/>
            </a:pPr>
            <a:r>
              <a:rPr lang="fr-FR" sz="1400" dirty="0"/>
              <a:t>Troubles politique</a:t>
            </a:r>
          </a:p>
          <a:p>
            <a:pPr marL="0" indent="0">
              <a:buFont typeface="Wingdings 3" charset="2"/>
              <a:buNone/>
            </a:pPr>
            <a:r>
              <a:rPr lang="fr-FR" sz="1400" dirty="0"/>
              <a:t>Pandémie mondiale, comme la pandémie de covid-19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8DA9A85D-1BA3-4DE6-AE32-6C176816DB81}"/>
              </a:ext>
            </a:extLst>
          </p:cNvPr>
          <p:cNvSpPr txBox="1">
            <a:spLocks/>
          </p:cNvSpPr>
          <p:nvPr/>
        </p:nvSpPr>
        <p:spPr>
          <a:xfrm>
            <a:off x="9173097" y="4870975"/>
            <a:ext cx="2815214" cy="1827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sz="1400" dirty="0"/>
              <a:t>Augmentation de l’insécurité alimentaire et à toutes les formes de malnutrition </a:t>
            </a:r>
          </a:p>
        </p:txBody>
      </p:sp>
      <p:sp>
        <p:nvSpPr>
          <p:cNvPr id="12" name="Bouton d’action : accueil 11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61E73101-C91A-443D-BC6B-3038517D86F6}"/>
              </a:ext>
            </a:extLst>
          </p:cNvPr>
          <p:cNvSpPr/>
          <p:nvPr/>
        </p:nvSpPr>
        <p:spPr>
          <a:xfrm>
            <a:off x="146304" y="6510528"/>
            <a:ext cx="210312" cy="188332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E2F98D17-A4AD-45F3-B2AF-829DBC9C88E7}"/>
              </a:ext>
            </a:extLst>
          </p:cNvPr>
          <p:cNvSpPr txBox="1">
            <a:spLocks/>
          </p:cNvSpPr>
          <p:nvPr/>
        </p:nvSpPr>
        <p:spPr>
          <a:xfrm>
            <a:off x="550463" y="6510527"/>
            <a:ext cx="10208350" cy="266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050" i="1" dirty="0">
                <a:solidFill>
                  <a:srgbClr val="ACD4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Etat de la sécurité alimentaire et de la nutrition dans le monde en 2021 - FAO</a:t>
            </a:r>
            <a:endParaRPr lang="fr-FR" sz="1050" dirty="0">
              <a:solidFill>
                <a:srgbClr val="ACD4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062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Salle d’ions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Salle d’ion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12150</TotalTime>
  <Words>1568</Words>
  <Application>Microsoft Office PowerPoint</Application>
  <PresentationFormat>Grand écran</PresentationFormat>
  <Paragraphs>230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Wingdings</vt:lpstr>
      <vt:lpstr>Wingdings 3</vt:lpstr>
      <vt:lpstr>Salle d’ions</vt:lpstr>
      <vt:lpstr>P3 : Réalisez une étude de santé publique</vt:lpstr>
      <vt:lpstr>1/ Contexte de l’étude  2/ Analyse des causes de la faim (Q1-14)  3/ Sources, fichiers CSV, Dataframes  4/ Opérations algèbre relationnelle  5/ Requetes SQL </vt:lpstr>
      <vt:lpstr>1/ Contexte de l’étude</vt:lpstr>
      <vt:lpstr> Sous nutrition &amp; Sous Alimentation</vt:lpstr>
      <vt:lpstr>Faim dans le monde</vt:lpstr>
      <vt:lpstr>Les victimes de la faim dans le monde</vt:lpstr>
      <vt:lpstr>Les victimes de la faim dans le monde</vt:lpstr>
      <vt:lpstr>Evolution de la faim dans le monde</vt:lpstr>
      <vt:lpstr>Les causes de la malnutrition</vt:lpstr>
      <vt:lpstr>2/ Analyse des causes de la faim dans le monde</vt:lpstr>
      <vt:lpstr>2/ Analyse des causes de la faim dans le monde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marketing mensuel</dc:title>
  <dc:creator>Joanna Bouysse</dc:creator>
  <cp:lastModifiedBy>Joanna Bouysse</cp:lastModifiedBy>
  <cp:revision>96</cp:revision>
  <dcterms:created xsi:type="dcterms:W3CDTF">2021-07-08T13:43:18Z</dcterms:created>
  <dcterms:modified xsi:type="dcterms:W3CDTF">2021-09-03T09:32:03Z</dcterms:modified>
</cp:coreProperties>
</file>